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9144000" cy="6858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4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pt-BR" sz="4400" b="0" strike="noStrike" spc="-1">
                <a:latin typeface="Arial"/>
              </a:rPr>
              <a:t>Clique para mover o slide</a:t>
            </a: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pt-BR" sz="2000" b="0" strike="noStrike" spc="-1">
                <a:latin typeface="Arial"/>
              </a:rPr>
              <a:t>Clique para editar o formato de notas</a:t>
            </a:r>
          </a:p>
        </p:txBody>
      </p:sp>
      <p:sp>
        <p:nvSpPr>
          <p:cNvPr id="11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pt-BR" sz="1400" b="0" strike="noStrike" spc="-1">
                <a:latin typeface="Times New Roman"/>
              </a:rPr>
              <a:t>&lt;cabeçalho&gt;</a:t>
            </a:r>
          </a:p>
        </p:txBody>
      </p:sp>
      <p:sp>
        <p:nvSpPr>
          <p:cNvPr id="111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pt-BR" sz="1400" b="0" strike="noStrike" spc="-1">
                <a:latin typeface="Times New Roman"/>
              </a:rPr>
              <a:t>&lt;data/hora&gt;</a:t>
            </a:r>
          </a:p>
        </p:txBody>
      </p:sp>
      <p:sp>
        <p:nvSpPr>
          <p:cNvPr id="112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pt-BR" sz="1400" b="0" strike="noStrike" spc="-1">
                <a:latin typeface="Times New Roman"/>
              </a:rPr>
              <a:t>&lt;rodapé&gt;</a:t>
            </a:r>
          </a:p>
        </p:txBody>
      </p:sp>
      <p:sp>
        <p:nvSpPr>
          <p:cNvPr id="113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4785C4D9-2194-4872-825B-0F6C402462A0}" type="slidenum">
              <a:rPr lang="pt-BR" sz="1400" b="0" strike="noStrike" spc="-1">
                <a:latin typeface="Times New Roman"/>
              </a:rPr>
              <a:t>‹nº›</a:t>
            </a:fld>
            <a:endParaRPr lang="pt-BR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440"/>
            <a:ext cx="4569840" cy="2569320"/>
          </a:xfrm>
          <a:prstGeom prst="rect">
            <a:avLst/>
          </a:prstGeom>
        </p:spPr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914400" y="3257640"/>
            <a:ext cx="7313400" cy="30844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89" name="CustomShape 3"/>
          <p:cNvSpPr/>
          <p:nvPr/>
        </p:nvSpPr>
        <p:spPr>
          <a:xfrm>
            <a:off x="5180040" y="6513480"/>
            <a:ext cx="3960720" cy="341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FD854156-C7B2-4187-93E4-427B4B143F7E}" type="slidenum">
              <a:rPr lang="pt-BR" sz="18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24</a:t>
            </a:fld>
            <a:endParaRPr lang="pt-BR" sz="18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2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3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9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00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05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06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07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stomShape 1"/>
          <p:cNvSpPr/>
          <p:nvPr/>
        </p:nvSpPr>
        <p:spPr>
          <a:xfrm>
            <a:off x="5148360" y="4875120"/>
            <a:ext cx="3993840" cy="306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r">
              <a:lnSpc>
                <a:spcPct val="100000"/>
              </a:lnSpc>
            </a:pPr>
            <a:r>
              <a:rPr lang="pt-BR" sz="1400" b="0" strike="noStrike" spc="-1">
                <a:solidFill>
                  <a:srgbClr val="FFFFFF"/>
                </a:solidFill>
                <a:latin typeface="Calibri"/>
                <a:ea typeface="Calibri"/>
              </a:rPr>
              <a:t>Globalcode – O</a:t>
            </a:r>
            <a:r>
              <a:rPr lang="pt-BR" sz="1400" b="0" strike="noStrike" spc="-1">
                <a:solidFill>
                  <a:srgbClr val="FFFFFF"/>
                </a:solidFill>
                <a:latin typeface="Monda"/>
                <a:ea typeface="Monda"/>
              </a:rPr>
              <a:t>pen4education</a:t>
            </a:r>
            <a:endParaRPr lang="pt-BR" sz="1400" b="0" strike="noStrike" spc="-1">
              <a:latin typeface="Arial"/>
            </a:endParaRPr>
          </a:p>
        </p:txBody>
      </p:sp>
      <p:grpSp>
        <p:nvGrpSpPr>
          <p:cNvPr id="19" name="Group 2"/>
          <p:cNvGrpSpPr/>
          <p:nvPr/>
        </p:nvGrpSpPr>
        <p:grpSpPr>
          <a:xfrm>
            <a:off x="0" y="0"/>
            <a:ext cx="9148680" cy="214200"/>
            <a:chOff x="0" y="0"/>
            <a:chExt cx="9148680" cy="214200"/>
          </a:xfrm>
        </p:grpSpPr>
        <p:sp>
          <p:nvSpPr>
            <p:cNvPr id="2" name="CustomShape 3"/>
            <p:cNvSpPr/>
            <p:nvPr/>
          </p:nvSpPr>
          <p:spPr>
            <a:xfrm>
              <a:off x="0" y="0"/>
              <a:ext cx="1535040" cy="2142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" name="CustomShape 4"/>
            <p:cNvSpPr/>
            <p:nvPr/>
          </p:nvSpPr>
          <p:spPr>
            <a:xfrm>
              <a:off x="1531800" y="0"/>
              <a:ext cx="1527120" cy="2142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sz="1800" b="0" strike="noStrike" spc="-1">
                  <a:solidFill>
                    <a:srgbClr val="000000"/>
                  </a:solidFill>
                  <a:latin typeface="Arial"/>
                  <a:ea typeface="Arial"/>
                </a:rPr>
                <a:t> </a:t>
              </a:r>
              <a:endParaRPr lang="pt-BR" sz="1800" b="0" strike="noStrike" spc="-1">
                <a:latin typeface="Arial"/>
              </a:endParaRPr>
            </a:p>
          </p:txBody>
        </p:sp>
        <p:sp>
          <p:nvSpPr>
            <p:cNvPr id="4" name="CustomShape 5"/>
            <p:cNvSpPr/>
            <p:nvPr/>
          </p:nvSpPr>
          <p:spPr>
            <a:xfrm>
              <a:off x="3059280" y="0"/>
              <a:ext cx="1527120" cy="2142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" name="CustomShape 6"/>
            <p:cNvSpPr/>
            <p:nvPr/>
          </p:nvSpPr>
          <p:spPr>
            <a:xfrm>
              <a:off x="4587840" y="0"/>
              <a:ext cx="1520640" cy="2142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" name="CustomShape 7"/>
            <p:cNvSpPr/>
            <p:nvPr/>
          </p:nvSpPr>
          <p:spPr>
            <a:xfrm>
              <a:off x="6099120" y="0"/>
              <a:ext cx="1527120" cy="2142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" name="CustomShape 8"/>
            <p:cNvSpPr/>
            <p:nvPr/>
          </p:nvSpPr>
          <p:spPr>
            <a:xfrm>
              <a:off x="7621560" y="0"/>
              <a:ext cx="1527120" cy="2142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8" name="Group 9"/>
          <p:cNvGrpSpPr/>
          <p:nvPr/>
        </p:nvGrpSpPr>
        <p:grpSpPr>
          <a:xfrm>
            <a:off x="-6480" y="5056200"/>
            <a:ext cx="9148680" cy="85680"/>
            <a:chOff x="-6480" y="5056200"/>
            <a:chExt cx="9148680" cy="85680"/>
          </a:xfrm>
        </p:grpSpPr>
        <p:sp>
          <p:nvSpPr>
            <p:cNvPr id="9" name="CustomShape 10"/>
            <p:cNvSpPr/>
            <p:nvPr/>
          </p:nvSpPr>
          <p:spPr>
            <a:xfrm>
              <a:off x="-6480" y="5056200"/>
              <a:ext cx="1535040" cy="8568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" name="CustomShape 11"/>
            <p:cNvSpPr/>
            <p:nvPr/>
          </p:nvSpPr>
          <p:spPr>
            <a:xfrm>
              <a:off x="1525680" y="5056200"/>
              <a:ext cx="1527120" cy="8568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sz="1800" b="0" strike="noStrike" spc="-1">
                  <a:solidFill>
                    <a:srgbClr val="000000"/>
                  </a:solidFill>
                  <a:latin typeface="Arial"/>
                  <a:ea typeface="Arial"/>
                </a:rPr>
                <a:t> </a:t>
              </a:r>
              <a:endParaRPr lang="pt-BR" sz="1800" b="0" strike="noStrike" spc="-1">
                <a:latin typeface="Arial"/>
              </a:endParaRPr>
            </a:p>
          </p:txBody>
        </p:sp>
        <p:sp>
          <p:nvSpPr>
            <p:cNvPr id="11" name="CustomShape 12"/>
            <p:cNvSpPr/>
            <p:nvPr/>
          </p:nvSpPr>
          <p:spPr>
            <a:xfrm>
              <a:off x="3052800" y="5056200"/>
              <a:ext cx="1527120" cy="8568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" name="CustomShape 13"/>
            <p:cNvSpPr/>
            <p:nvPr/>
          </p:nvSpPr>
          <p:spPr>
            <a:xfrm>
              <a:off x="4581360" y="5056200"/>
              <a:ext cx="1520640" cy="8568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" name="CustomShape 14"/>
            <p:cNvSpPr/>
            <p:nvPr/>
          </p:nvSpPr>
          <p:spPr>
            <a:xfrm>
              <a:off x="6093000" y="5056200"/>
              <a:ext cx="1527120" cy="8568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" name="CustomShape 15"/>
            <p:cNvSpPr/>
            <p:nvPr/>
          </p:nvSpPr>
          <p:spPr>
            <a:xfrm>
              <a:off x="7615080" y="5056200"/>
              <a:ext cx="1527120" cy="8568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15" name="Google Shape;25;p17"/>
          <p:cNvPicPr/>
          <p:nvPr/>
        </p:nvPicPr>
        <p:blipFill>
          <a:blip r:embed="rId14"/>
          <a:stretch/>
        </p:blipFill>
        <p:spPr>
          <a:xfrm>
            <a:off x="2624040" y="484200"/>
            <a:ext cx="3817800" cy="2420640"/>
          </a:xfrm>
          <a:prstGeom prst="rect">
            <a:avLst/>
          </a:prstGeom>
          <a:ln>
            <a:noFill/>
          </a:ln>
        </p:spPr>
      </p:pic>
      <p:sp>
        <p:nvSpPr>
          <p:cNvPr id="16" name="PlaceHolder 16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pt-BR" sz="44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17" name="PlaceHolder 17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 fontScale="8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CustomShape 1"/>
          <p:cNvSpPr/>
          <p:nvPr/>
        </p:nvSpPr>
        <p:spPr>
          <a:xfrm>
            <a:off x="5148360" y="4875120"/>
            <a:ext cx="3993840" cy="306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r">
              <a:lnSpc>
                <a:spcPct val="100000"/>
              </a:lnSpc>
            </a:pPr>
            <a:r>
              <a:rPr lang="pt-BR" sz="1400" b="0" strike="noStrike" spc="-1">
                <a:solidFill>
                  <a:srgbClr val="FFFFFF"/>
                </a:solidFill>
                <a:latin typeface="Calibri"/>
                <a:ea typeface="Calibri"/>
              </a:rPr>
              <a:t>Globalcode – O</a:t>
            </a:r>
            <a:r>
              <a:rPr lang="pt-BR" sz="1400" b="0" strike="noStrike" spc="-1">
                <a:solidFill>
                  <a:srgbClr val="FFFFFF"/>
                </a:solidFill>
                <a:latin typeface="Monda"/>
                <a:ea typeface="Monda"/>
              </a:rPr>
              <a:t>pen4education</a:t>
            </a:r>
            <a:endParaRPr lang="pt-BR" sz="1400" b="0" strike="noStrike" spc="-1">
              <a:latin typeface="Arial"/>
            </a:endParaRPr>
          </a:p>
        </p:txBody>
      </p:sp>
      <p:grpSp>
        <p:nvGrpSpPr>
          <p:cNvPr id="55" name="Group 2"/>
          <p:cNvGrpSpPr/>
          <p:nvPr/>
        </p:nvGrpSpPr>
        <p:grpSpPr>
          <a:xfrm>
            <a:off x="0" y="0"/>
            <a:ext cx="9148680" cy="214200"/>
            <a:chOff x="0" y="0"/>
            <a:chExt cx="9148680" cy="214200"/>
          </a:xfrm>
        </p:grpSpPr>
        <p:sp>
          <p:nvSpPr>
            <p:cNvPr id="56" name="CustomShape 3"/>
            <p:cNvSpPr/>
            <p:nvPr/>
          </p:nvSpPr>
          <p:spPr>
            <a:xfrm>
              <a:off x="0" y="0"/>
              <a:ext cx="1535040" cy="21420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7" name="CustomShape 4"/>
            <p:cNvSpPr/>
            <p:nvPr/>
          </p:nvSpPr>
          <p:spPr>
            <a:xfrm>
              <a:off x="1531800" y="0"/>
              <a:ext cx="1527120" cy="21420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sz="1800" b="0" strike="noStrike" spc="-1">
                  <a:solidFill>
                    <a:srgbClr val="000000"/>
                  </a:solidFill>
                  <a:latin typeface="Arial"/>
                  <a:ea typeface="Arial"/>
                </a:rPr>
                <a:t> </a:t>
              </a:r>
              <a:endParaRPr lang="pt-BR" sz="1800" b="0" strike="noStrike" spc="-1">
                <a:latin typeface="Arial"/>
              </a:endParaRPr>
            </a:p>
          </p:txBody>
        </p:sp>
        <p:sp>
          <p:nvSpPr>
            <p:cNvPr id="58" name="CustomShape 5"/>
            <p:cNvSpPr/>
            <p:nvPr/>
          </p:nvSpPr>
          <p:spPr>
            <a:xfrm>
              <a:off x="3059280" y="0"/>
              <a:ext cx="1527120" cy="21420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9" name="CustomShape 6"/>
            <p:cNvSpPr/>
            <p:nvPr/>
          </p:nvSpPr>
          <p:spPr>
            <a:xfrm>
              <a:off x="4587840" y="0"/>
              <a:ext cx="1520640" cy="21420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0" name="CustomShape 7"/>
            <p:cNvSpPr/>
            <p:nvPr/>
          </p:nvSpPr>
          <p:spPr>
            <a:xfrm>
              <a:off x="6099120" y="0"/>
              <a:ext cx="1527120" cy="21420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1" name="CustomShape 8"/>
            <p:cNvSpPr/>
            <p:nvPr/>
          </p:nvSpPr>
          <p:spPr>
            <a:xfrm>
              <a:off x="7621560" y="0"/>
              <a:ext cx="1527120" cy="21420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62" name="Group 9"/>
          <p:cNvGrpSpPr/>
          <p:nvPr/>
        </p:nvGrpSpPr>
        <p:grpSpPr>
          <a:xfrm>
            <a:off x="-6480" y="5056200"/>
            <a:ext cx="9148680" cy="85680"/>
            <a:chOff x="-6480" y="5056200"/>
            <a:chExt cx="9148680" cy="85680"/>
          </a:xfrm>
        </p:grpSpPr>
        <p:sp>
          <p:nvSpPr>
            <p:cNvPr id="63" name="CustomShape 10"/>
            <p:cNvSpPr/>
            <p:nvPr/>
          </p:nvSpPr>
          <p:spPr>
            <a:xfrm>
              <a:off x="-6480" y="5056200"/>
              <a:ext cx="1535040" cy="85680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4" name="CustomShape 11"/>
            <p:cNvSpPr/>
            <p:nvPr/>
          </p:nvSpPr>
          <p:spPr>
            <a:xfrm>
              <a:off x="1525680" y="5056200"/>
              <a:ext cx="1527120" cy="85680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BR" sz="1800" b="0" strike="noStrike" spc="-1">
                  <a:solidFill>
                    <a:srgbClr val="000000"/>
                  </a:solidFill>
                  <a:latin typeface="Arial"/>
                  <a:ea typeface="Arial"/>
                </a:rPr>
                <a:t> </a:t>
              </a:r>
              <a:endParaRPr lang="pt-BR" sz="1800" b="0" strike="noStrike" spc="-1">
                <a:latin typeface="Arial"/>
              </a:endParaRPr>
            </a:p>
          </p:txBody>
        </p:sp>
        <p:sp>
          <p:nvSpPr>
            <p:cNvPr id="65" name="CustomShape 12"/>
            <p:cNvSpPr/>
            <p:nvPr/>
          </p:nvSpPr>
          <p:spPr>
            <a:xfrm>
              <a:off x="3052800" y="5056200"/>
              <a:ext cx="1527120" cy="85680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6" name="CustomShape 13"/>
            <p:cNvSpPr/>
            <p:nvPr/>
          </p:nvSpPr>
          <p:spPr>
            <a:xfrm>
              <a:off x="4581360" y="5056200"/>
              <a:ext cx="1520640" cy="85680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7" name="CustomShape 14"/>
            <p:cNvSpPr/>
            <p:nvPr/>
          </p:nvSpPr>
          <p:spPr>
            <a:xfrm>
              <a:off x="6093000" y="5056200"/>
              <a:ext cx="1527120" cy="85680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8" name="CustomShape 15"/>
            <p:cNvSpPr/>
            <p:nvPr/>
          </p:nvSpPr>
          <p:spPr>
            <a:xfrm>
              <a:off x="7615080" y="5056200"/>
              <a:ext cx="1527120" cy="85680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69" name="Google Shape;49;p19"/>
          <p:cNvPicPr/>
          <p:nvPr/>
        </p:nvPicPr>
        <p:blipFill>
          <a:blip r:embed="rId14"/>
          <a:stretch/>
        </p:blipFill>
        <p:spPr>
          <a:xfrm>
            <a:off x="6492960" y="287280"/>
            <a:ext cx="2474640" cy="842760"/>
          </a:xfrm>
          <a:prstGeom prst="rect">
            <a:avLst/>
          </a:prstGeom>
          <a:ln>
            <a:noFill/>
          </a:ln>
        </p:spPr>
      </p:pic>
      <p:sp>
        <p:nvSpPr>
          <p:cNvPr id="70" name="PlaceHolder 16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pt-BR" sz="44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71" name="PlaceHolder 17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ohugo.io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fernandawinter" TargetMode="External"/><Relationship Id="rId2" Type="http://schemas.openxmlformats.org/officeDocument/2006/relationships/hyperlink" Target="http://www.linkedin.com/in/fernandawinter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ustomShape 1"/>
          <p:cNvSpPr/>
          <p:nvPr/>
        </p:nvSpPr>
        <p:spPr>
          <a:xfrm>
            <a:off x="611280" y="3003480"/>
            <a:ext cx="7845120" cy="593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br/>
            <a:r>
              <a:rPr lang="pt-BR" sz="3600" b="1" strike="noStrike" spc="-1">
                <a:solidFill>
                  <a:srgbClr val="000000"/>
                </a:solidFill>
                <a:latin typeface="Arial"/>
                <a:ea typeface="Arial"/>
              </a:rPr>
              <a:t>Go para iniciantes - Primeiras impressões</a:t>
            </a:r>
            <a:endParaRPr lang="pt-BR" sz="3600" b="0" strike="noStrike" spc="-1">
              <a:latin typeface="Arial"/>
            </a:endParaRPr>
          </a:p>
        </p:txBody>
      </p:sp>
      <p:sp>
        <p:nvSpPr>
          <p:cNvPr id="115" name="CustomShape 2"/>
          <p:cNvSpPr/>
          <p:nvPr/>
        </p:nvSpPr>
        <p:spPr>
          <a:xfrm>
            <a:off x="611280" y="3651120"/>
            <a:ext cx="7846920" cy="322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400"/>
              </a:spcBef>
            </a:pPr>
            <a:endParaRPr lang="pt-BR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400"/>
              </a:spcBef>
            </a:pPr>
            <a:r>
              <a:rPr lang="pt-BR" sz="2000" b="1" strike="noStrike" spc="-1">
                <a:solidFill>
                  <a:srgbClr val="000000"/>
                </a:solidFill>
                <a:latin typeface="Arial"/>
                <a:ea typeface="Arial"/>
              </a:rPr>
              <a:t>Fernanda Winter e Alan Santana</a:t>
            </a:r>
            <a:endParaRPr lang="pt-BR" sz="2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CustomShape 1"/>
          <p:cNvSpPr/>
          <p:nvPr/>
        </p:nvSpPr>
        <p:spPr>
          <a:xfrm>
            <a:off x="250920" y="1168560"/>
            <a:ext cx="8640720" cy="340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7" name="CustomShape 2"/>
          <p:cNvSpPr/>
          <p:nvPr/>
        </p:nvSpPr>
        <p:spPr>
          <a:xfrm>
            <a:off x="360000" y="360000"/>
            <a:ext cx="3527280" cy="699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4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Agenda</a:t>
            </a:r>
            <a:endParaRPr lang="pt-BR" sz="4000" b="0" strike="noStrike" spc="-1" dirty="0">
              <a:latin typeface="Arial"/>
            </a:endParaRPr>
          </a:p>
        </p:txBody>
      </p:sp>
      <p:pic>
        <p:nvPicPr>
          <p:cNvPr id="118" name="Gráfico 2"/>
          <p:cNvPicPr/>
          <p:nvPr/>
        </p:nvPicPr>
        <p:blipFill>
          <a:blip r:embed="rId2"/>
          <a:stretch/>
        </p:blipFill>
        <p:spPr>
          <a:xfrm>
            <a:off x="523800" y="1466280"/>
            <a:ext cx="361080" cy="361080"/>
          </a:xfrm>
          <a:prstGeom prst="rect">
            <a:avLst/>
          </a:prstGeom>
          <a:ln>
            <a:noFill/>
          </a:ln>
        </p:spPr>
      </p:pic>
      <p:pic>
        <p:nvPicPr>
          <p:cNvPr id="119" name="Gráfico 5"/>
          <p:cNvPicPr/>
          <p:nvPr/>
        </p:nvPicPr>
        <p:blipFill>
          <a:blip r:embed="rId2"/>
          <a:stretch/>
        </p:blipFill>
        <p:spPr>
          <a:xfrm>
            <a:off x="533520" y="1993680"/>
            <a:ext cx="361080" cy="361080"/>
          </a:xfrm>
          <a:prstGeom prst="rect">
            <a:avLst/>
          </a:prstGeom>
          <a:ln>
            <a:noFill/>
          </a:ln>
        </p:spPr>
      </p:pic>
      <p:pic>
        <p:nvPicPr>
          <p:cNvPr id="120" name="Gráfico 6"/>
          <p:cNvPicPr/>
          <p:nvPr/>
        </p:nvPicPr>
        <p:blipFill>
          <a:blip r:embed="rId2"/>
          <a:stretch/>
        </p:blipFill>
        <p:spPr>
          <a:xfrm>
            <a:off x="533520" y="2943360"/>
            <a:ext cx="361080" cy="361080"/>
          </a:xfrm>
          <a:prstGeom prst="rect">
            <a:avLst/>
          </a:prstGeom>
          <a:ln>
            <a:noFill/>
          </a:ln>
        </p:spPr>
      </p:pic>
      <p:pic>
        <p:nvPicPr>
          <p:cNvPr id="121" name="Gráfico 7"/>
          <p:cNvPicPr/>
          <p:nvPr/>
        </p:nvPicPr>
        <p:blipFill>
          <a:blip r:embed="rId2"/>
          <a:stretch/>
        </p:blipFill>
        <p:spPr>
          <a:xfrm>
            <a:off x="523800" y="2464920"/>
            <a:ext cx="361080" cy="361080"/>
          </a:xfrm>
          <a:prstGeom prst="rect">
            <a:avLst/>
          </a:prstGeom>
          <a:ln>
            <a:noFill/>
          </a:ln>
        </p:spPr>
      </p:pic>
      <p:pic>
        <p:nvPicPr>
          <p:cNvPr id="122" name="Gráfico 8"/>
          <p:cNvPicPr/>
          <p:nvPr/>
        </p:nvPicPr>
        <p:blipFill>
          <a:blip r:embed="rId2"/>
          <a:stretch/>
        </p:blipFill>
        <p:spPr>
          <a:xfrm>
            <a:off x="552600" y="3993480"/>
            <a:ext cx="361080" cy="361080"/>
          </a:xfrm>
          <a:prstGeom prst="rect">
            <a:avLst/>
          </a:prstGeom>
          <a:ln>
            <a:noFill/>
          </a:ln>
        </p:spPr>
      </p:pic>
      <p:pic>
        <p:nvPicPr>
          <p:cNvPr id="123" name="Gráfico 9"/>
          <p:cNvPicPr/>
          <p:nvPr/>
        </p:nvPicPr>
        <p:blipFill>
          <a:blip r:embed="rId2"/>
          <a:stretch/>
        </p:blipFill>
        <p:spPr>
          <a:xfrm>
            <a:off x="552600" y="3417120"/>
            <a:ext cx="361080" cy="361080"/>
          </a:xfrm>
          <a:prstGeom prst="rect">
            <a:avLst/>
          </a:prstGeom>
          <a:ln>
            <a:noFill/>
          </a:ln>
        </p:spPr>
      </p:pic>
      <p:sp>
        <p:nvSpPr>
          <p:cNvPr id="124" name="CustomShape 3"/>
          <p:cNvSpPr/>
          <p:nvPr/>
        </p:nvSpPr>
        <p:spPr>
          <a:xfrm>
            <a:off x="942480" y="1437840"/>
            <a:ext cx="400932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O que nos chama a atenção em Go?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125" name="CustomShape 4"/>
          <p:cNvSpPr/>
          <p:nvPr/>
        </p:nvSpPr>
        <p:spPr>
          <a:xfrm>
            <a:off x="952200" y="1993680"/>
            <a:ext cx="368532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Empresas que utilizam Go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126" name="CustomShape 5"/>
          <p:cNvSpPr/>
          <p:nvPr/>
        </p:nvSpPr>
        <p:spPr>
          <a:xfrm>
            <a:off x="952200" y="2431440"/>
            <a:ext cx="399024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Ferramenta para começar em Go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127" name="CustomShape 6"/>
          <p:cNvSpPr/>
          <p:nvPr/>
        </p:nvSpPr>
        <p:spPr>
          <a:xfrm>
            <a:off x="952200" y="2895840"/>
            <a:ext cx="331416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Go x Outras linguagens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128" name="CustomShape 7"/>
          <p:cNvSpPr/>
          <p:nvPr/>
        </p:nvSpPr>
        <p:spPr>
          <a:xfrm>
            <a:off x="914400" y="3424680"/>
            <a:ext cx="331416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Comunidade Go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129" name="CustomShape 8"/>
          <p:cNvSpPr/>
          <p:nvPr/>
        </p:nvSpPr>
        <p:spPr>
          <a:xfrm>
            <a:off x="952560" y="3966480"/>
            <a:ext cx="226620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GopherCon BR</a:t>
            </a:r>
            <a:endParaRPr lang="pt-BR" sz="1800" b="0" strike="noStrike" spc="-1">
              <a:latin typeface="Arial"/>
            </a:endParaRPr>
          </a:p>
        </p:txBody>
      </p:sp>
      <p:pic>
        <p:nvPicPr>
          <p:cNvPr id="130" name="Imagem 129"/>
          <p:cNvPicPr/>
          <p:nvPr/>
        </p:nvPicPr>
        <p:blipFill>
          <a:blip r:embed="rId3"/>
          <a:stretch/>
        </p:blipFill>
        <p:spPr>
          <a:xfrm>
            <a:off x="5544000" y="1368000"/>
            <a:ext cx="3528360" cy="3660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1"/>
          <p:cNvSpPr/>
          <p:nvPr/>
        </p:nvSpPr>
        <p:spPr>
          <a:xfrm>
            <a:off x="250920" y="1168560"/>
            <a:ext cx="8640720" cy="340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pt-BR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561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  <a:ea typeface="Arial"/>
              </a:rPr>
              <a:t>O que nos chama a atenção em Go?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132" name="CustomShape 2"/>
          <p:cNvSpPr/>
          <p:nvPr/>
        </p:nvSpPr>
        <p:spPr>
          <a:xfrm>
            <a:off x="2597760" y="2499840"/>
            <a:ext cx="3947400" cy="36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3" name="CustomShape 3"/>
          <p:cNvSpPr/>
          <p:nvPr/>
        </p:nvSpPr>
        <p:spPr>
          <a:xfrm>
            <a:off x="2766240" y="2431440"/>
            <a:ext cx="36100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  <a:ea typeface="Arial"/>
              </a:rPr>
              <a:t>(</a:t>
            </a:r>
            <a:r>
              <a:rPr lang="pt-BR" sz="2000" b="0" i="1" strike="noStrike" spc="-1">
                <a:solidFill>
                  <a:srgbClr val="000000"/>
                </a:solidFill>
                <a:latin typeface="Arial"/>
                <a:ea typeface="Arial"/>
              </a:rPr>
              <a:t>simplicidade e performance</a:t>
            </a:r>
            <a:r>
              <a:rPr lang="pt-BR" sz="2000" b="0" strike="noStrike" spc="-1">
                <a:solidFill>
                  <a:srgbClr val="000000"/>
                </a:solidFill>
                <a:latin typeface="Arial"/>
                <a:ea typeface="Arial"/>
              </a:rPr>
              <a:t>)</a:t>
            </a:r>
            <a:endParaRPr lang="pt-BR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0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ustomShape 1"/>
          <p:cNvSpPr/>
          <p:nvPr/>
        </p:nvSpPr>
        <p:spPr>
          <a:xfrm>
            <a:off x="250920" y="1168560"/>
            <a:ext cx="8640720" cy="340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 marL="343080" indent="-3412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  <a:ea typeface="Arial"/>
              </a:rPr>
              <a:t>Leve e com código aberto</a:t>
            </a:r>
            <a:endParaRPr lang="pt-BR" sz="2800" b="0" strike="noStrike" spc="-1">
              <a:latin typeface="Arial"/>
            </a:endParaRPr>
          </a:p>
          <a:p>
            <a:pPr marL="343080" indent="-3412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  <a:ea typeface="Arial"/>
              </a:rPr>
              <a:t>Tendência nas empresas</a:t>
            </a:r>
            <a:endParaRPr lang="pt-BR" sz="2800" b="0" strike="noStrike" spc="-1">
              <a:latin typeface="Arial"/>
            </a:endParaRPr>
          </a:p>
          <a:p>
            <a:pPr marL="343080" indent="-3412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  <a:ea typeface="Arial"/>
              </a:rPr>
              <a:t>É multiplataforma</a:t>
            </a:r>
            <a:endParaRPr lang="pt-BR" sz="2800" b="0" strike="noStrike" spc="-1">
              <a:latin typeface="Arial"/>
            </a:endParaRPr>
          </a:p>
          <a:p>
            <a:pPr marL="343080" indent="-3412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  <a:ea typeface="Arial"/>
              </a:rPr>
              <a:t>Open Source</a:t>
            </a:r>
            <a:endParaRPr lang="pt-BR" sz="2800" b="0" strike="noStrike" spc="-1">
              <a:latin typeface="Arial"/>
            </a:endParaRPr>
          </a:p>
          <a:p>
            <a:pPr marL="343080">
              <a:lnSpc>
                <a:spcPct val="100000"/>
              </a:lnSpc>
              <a:spcBef>
                <a:spcPts val="561"/>
              </a:spcBef>
            </a:pP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>
            <a:off x="250920" y="1168560"/>
            <a:ext cx="8640720" cy="340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 marL="343080" indent="-3412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Reduz a diferença entre estilos de formatação</a:t>
            </a:r>
            <a:endParaRPr lang="pt-BR" sz="2800" b="0" strike="noStrike" spc="-1" dirty="0">
              <a:latin typeface="Arial"/>
            </a:endParaRPr>
          </a:p>
          <a:p>
            <a:pPr marL="343080" indent="-3412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Sem requisitos</a:t>
            </a:r>
            <a:endParaRPr lang="pt-BR" sz="2800" b="0" strike="noStrike" spc="-1" dirty="0">
              <a:latin typeface="Arial"/>
            </a:endParaRPr>
          </a:p>
          <a:p>
            <a:pPr marL="343080" indent="-3412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Cross compile (binário para outro SO)</a:t>
            </a:r>
            <a:endParaRPr lang="pt-BR" sz="2800" b="0" strike="noStrike" spc="-1" dirty="0">
              <a:latin typeface="Arial"/>
            </a:endParaRPr>
          </a:p>
          <a:p>
            <a:pPr marL="343080" indent="-3412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Simplista</a:t>
            </a:r>
            <a:endParaRPr lang="pt-BR" sz="2800" b="0" strike="noStrike" spc="-1" dirty="0">
              <a:latin typeface="Arial"/>
            </a:endParaRPr>
          </a:p>
          <a:p>
            <a:pPr marL="343080">
              <a:lnSpc>
                <a:spcPct val="100000"/>
              </a:lnSpc>
              <a:spcBef>
                <a:spcPts val="561"/>
              </a:spcBef>
            </a:pPr>
            <a:endParaRPr lang="pt-BR" sz="28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CustomShape 1"/>
          <p:cNvSpPr/>
          <p:nvPr/>
        </p:nvSpPr>
        <p:spPr>
          <a:xfrm>
            <a:off x="250920" y="1168560"/>
            <a:ext cx="8640720" cy="340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 marL="343080" indent="-3412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Confiança de grandes empresas</a:t>
            </a:r>
            <a:endParaRPr lang="pt-BR" sz="2800" b="0" strike="noStrike" spc="-1" dirty="0">
              <a:latin typeface="Arial"/>
            </a:endParaRPr>
          </a:p>
          <a:p>
            <a:pPr marL="343080" indent="-3412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Concorrência (executar vários processos ao mesmo tempo)</a:t>
            </a:r>
            <a:endParaRPr lang="pt-BR" sz="2800" b="0" strike="noStrike" spc="-1" dirty="0">
              <a:latin typeface="Arial"/>
            </a:endParaRPr>
          </a:p>
          <a:p>
            <a:pPr marL="343080" indent="-3412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 err="1">
                <a:solidFill>
                  <a:srgbClr val="000000"/>
                </a:solidFill>
                <a:latin typeface="Arial"/>
                <a:ea typeface="Arial"/>
              </a:rPr>
              <a:t>Memory</a:t>
            </a:r>
            <a:r>
              <a:rPr lang="pt-BR" sz="28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 safe (gestão própria de memória)</a:t>
            </a:r>
            <a:endParaRPr lang="pt-BR" sz="2800" b="0" strike="noStrike" spc="-1" dirty="0">
              <a:latin typeface="Arial"/>
            </a:endParaRPr>
          </a:p>
          <a:p>
            <a:pPr marL="343080" indent="-3412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 err="1">
                <a:solidFill>
                  <a:srgbClr val="000000"/>
                </a:solidFill>
                <a:latin typeface="Arial"/>
                <a:ea typeface="Arial"/>
              </a:rPr>
              <a:t>Multicore</a:t>
            </a:r>
            <a:r>
              <a:rPr lang="pt-BR" sz="28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 (utiliza diferentes CPU Cores para executar suas tarefas)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800" b="0" strike="noStrike" spc="-1" dirty="0">
              <a:latin typeface="Arial"/>
            </a:endParaRPr>
          </a:p>
          <a:p>
            <a:pPr marL="343080">
              <a:lnSpc>
                <a:spcPct val="100000"/>
              </a:lnSpc>
              <a:spcBef>
                <a:spcPts val="561"/>
              </a:spcBef>
            </a:pPr>
            <a:endParaRPr lang="pt-BR" sz="28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ustomShape 1"/>
          <p:cNvSpPr/>
          <p:nvPr/>
        </p:nvSpPr>
        <p:spPr>
          <a:xfrm>
            <a:off x="250920" y="864000"/>
            <a:ext cx="8640720" cy="340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 marL="343080" indent="-3412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  <a:ea typeface="Arial"/>
              </a:rPr>
              <a:t>Dropbox</a:t>
            </a:r>
            <a:endParaRPr lang="pt-BR" sz="2800" b="0" strike="noStrike" spc="-1">
              <a:latin typeface="Arial"/>
            </a:endParaRPr>
          </a:p>
          <a:p>
            <a:pPr marL="343080" indent="-3412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  <a:ea typeface="Arial"/>
              </a:rPr>
              <a:t>GitHub</a:t>
            </a:r>
            <a:endParaRPr lang="pt-BR" sz="2800" b="0" strike="noStrike" spc="-1">
              <a:latin typeface="Arial"/>
            </a:endParaRPr>
          </a:p>
          <a:p>
            <a:pPr marL="343080" indent="-3412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  <a:ea typeface="Arial"/>
              </a:rPr>
              <a:t>Google</a:t>
            </a:r>
            <a:endParaRPr lang="pt-BR" sz="2800" b="0" strike="noStrike" spc="-1">
              <a:latin typeface="Arial"/>
            </a:endParaRPr>
          </a:p>
          <a:p>
            <a:pPr marL="343080" indent="-3412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  <a:ea typeface="Arial"/>
              </a:rPr>
              <a:t>IBM</a:t>
            </a:r>
            <a:endParaRPr lang="pt-BR" sz="2800" b="0" strike="noStrike" spc="-1">
              <a:latin typeface="Arial"/>
            </a:endParaRPr>
          </a:p>
          <a:p>
            <a:pPr marL="343080" indent="-3412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  <a:ea typeface="Arial"/>
              </a:rPr>
              <a:t>Netflix</a:t>
            </a:r>
            <a:endParaRPr lang="pt-BR" sz="2800" b="0" strike="noStrike" spc="-1">
              <a:latin typeface="Arial"/>
            </a:endParaRPr>
          </a:p>
          <a:p>
            <a:pPr marL="343080" indent="-3412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  <a:ea typeface="Arial"/>
              </a:rPr>
              <a:t>The New York Times</a:t>
            </a:r>
            <a:endParaRPr lang="pt-BR" sz="2800" b="0" strike="noStrike" spc="-1">
              <a:latin typeface="Arial"/>
            </a:endParaRPr>
          </a:p>
          <a:p>
            <a:pPr marL="343080" indent="-3412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  <a:ea typeface="Arial"/>
              </a:rPr>
              <a:t>Twitter</a:t>
            </a:r>
            <a:endParaRPr lang="pt-BR" sz="2800" b="0" strike="noStrike" spc="-1">
              <a:latin typeface="Arial"/>
            </a:endParaRPr>
          </a:p>
          <a:p>
            <a:pPr marL="343080" indent="-3412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  <a:ea typeface="Arial"/>
              </a:rPr>
              <a:t>UBER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800" b="0" strike="noStrike" spc="-1">
              <a:latin typeface="Arial"/>
            </a:endParaRPr>
          </a:p>
          <a:p>
            <a:pPr marL="343080">
              <a:lnSpc>
                <a:spcPct val="100000"/>
              </a:lnSpc>
              <a:spcBef>
                <a:spcPts val="561"/>
              </a:spcBef>
            </a:pPr>
            <a:endParaRPr lang="pt-BR" sz="2800" b="0" strike="noStrike" spc="-1">
              <a:latin typeface="Arial"/>
            </a:endParaRPr>
          </a:p>
        </p:txBody>
      </p:sp>
      <p:sp>
        <p:nvSpPr>
          <p:cNvPr id="138" name="CustomShape 2"/>
          <p:cNvSpPr/>
          <p:nvPr/>
        </p:nvSpPr>
        <p:spPr>
          <a:xfrm>
            <a:off x="250920" y="350640"/>
            <a:ext cx="566964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  <a:ea typeface="Arial"/>
              </a:rPr>
              <a:t>Empresas que utilizam Go</a:t>
            </a:r>
            <a:endParaRPr lang="pt-BR" sz="36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1000"/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3" dur="1000" fill="hold"/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7" dur="1000"/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8" dur="1000" fill="hold"/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1000" fill="hold"/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2" dur="1000"/>
                                        <p:tgtEl>
                                          <p:spTgt spid="1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3" dur="1000" fill="hold"/>
                                        <p:tgtEl>
                                          <p:spTgt spid="1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1000" fill="hold"/>
                                        <p:tgtEl>
                                          <p:spTgt spid="1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7" dur="1000"/>
                                        <p:tgtEl>
                                          <p:spTgt spid="1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8" dur="1000" fill="hold"/>
                                        <p:tgtEl>
                                          <p:spTgt spid="1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1000" fill="hold"/>
                                        <p:tgtEl>
                                          <p:spTgt spid="1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2" dur="1000"/>
                                        <p:tgtEl>
                                          <p:spTgt spid="1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3" dur="1000" fill="hold"/>
                                        <p:tgtEl>
                                          <p:spTgt spid="1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" dur="1000" fill="hold"/>
                                        <p:tgtEl>
                                          <p:spTgt spid="1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7" dur="1000"/>
                                        <p:tgtEl>
                                          <p:spTgt spid="1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8" dur="1000" fill="hold"/>
                                        <p:tgtEl>
                                          <p:spTgt spid="1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9" dur="1000" fill="hold"/>
                                        <p:tgtEl>
                                          <p:spTgt spid="1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2" dur="1000"/>
                                        <p:tgtEl>
                                          <p:spTgt spid="1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3" dur="1000" fill="hold"/>
                                        <p:tgtEl>
                                          <p:spTgt spid="1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" dur="1000" fill="hold"/>
                                        <p:tgtEl>
                                          <p:spTgt spid="1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CustomShape 1"/>
          <p:cNvSpPr/>
          <p:nvPr/>
        </p:nvSpPr>
        <p:spPr>
          <a:xfrm>
            <a:off x="250920" y="577800"/>
            <a:ext cx="6190920" cy="804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br/>
            <a:br/>
            <a:br/>
            <a:r>
              <a:rPr lang="pt-BR" sz="3600" b="0" strike="noStrike" spc="-1">
                <a:solidFill>
                  <a:srgbClr val="000000"/>
                </a:solidFill>
                <a:latin typeface="Arial"/>
                <a:ea typeface="Arial"/>
              </a:rPr>
              <a:t>Ferramenta para começar em Go</a:t>
            </a:r>
            <a:br/>
            <a:br/>
            <a:endParaRPr lang="pt-BR" sz="3600" b="0" strike="noStrike" spc="-1">
              <a:latin typeface="Arial"/>
            </a:endParaRPr>
          </a:p>
        </p:txBody>
      </p:sp>
      <p:sp>
        <p:nvSpPr>
          <p:cNvPr id="140" name="CustomShape 2"/>
          <p:cNvSpPr/>
          <p:nvPr/>
        </p:nvSpPr>
        <p:spPr>
          <a:xfrm>
            <a:off x="250920" y="1168560"/>
            <a:ext cx="8640720" cy="340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1143000" indent="-99720">
              <a:lnSpc>
                <a:spcPct val="100000"/>
              </a:lnSpc>
              <a:spcBef>
                <a:spcPts val="400"/>
              </a:spcBef>
            </a:pPr>
            <a:endParaRPr lang="pt-BR" sz="1800" b="0" strike="noStrike" spc="-1">
              <a:latin typeface="Arial"/>
            </a:endParaRPr>
          </a:p>
          <a:p>
            <a:pPr marL="1143000" indent="-99720">
              <a:lnSpc>
                <a:spcPct val="100000"/>
              </a:lnSpc>
              <a:spcBef>
                <a:spcPts val="400"/>
              </a:spcBef>
            </a:pPr>
            <a:endParaRPr lang="pt-BR" sz="1800" b="0" strike="noStrike" spc="-1">
              <a:latin typeface="Arial"/>
            </a:endParaRPr>
          </a:p>
          <a:p>
            <a:pPr marL="1080" indent="-99720">
              <a:lnSpc>
                <a:spcPct val="100000"/>
              </a:lnSpc>
              <a:spcBef>
                <a:spcPts val="561"/>
              </a:spcBef>
            </a:pPr>
            <a:endParaRPr lang="pt-BR" sz="1800" b="0" strike="noStrike" spc="-1">
              <a:latin typeface="Arial"/>
            </a:endParaRPr>
          </a:p>
          <a:p>
            <a:pPr marL="1080" indent="-99720">
              <a:lnSpc>
                <a:spcPct val="100000"/>
              </a:lnSpc>
              <a:spcBef>
                <a:spcPts val="561"/>
              </a:spcBef>
            </a:pPr>
            <a:endParaRPr lang="pt-BR" sz="1800" b="0" strike="noStrike" spc="-1">
              <a:latin typeface="Arial"/>
            </a:endParaRPr>
          </a:p>
          <a:p>
            <a:pPr marL="1143000" indent="-226800">
              <a:lnSpc>
                <a:spcPct val="100000"/>
              </a:lnSpc>
              <a:spcBef>
                <a:spcPts val="400"/>
              </a:spcBef>
            </a:pPr>
            <a:endParaRPr lang="pt-BR" sz="1800" b="0" strike="noStrike" spc="-1">
              <a:latin typeface="Arial"/>
            </a:endParaRPr>
          </a:p>
          <a:p>
            <a:pPr marL="1143000" indent="-99720">
              <a:lnSpc>
                <a:spcPct val="100000"/>
              </a:lnSpc>
              <a:spcBef>
                <a:spcPts val="400"/>
              </a:spcBef>
            </a:pPr>
            <a:endParaRPr lang="pt-BR" sz="1800" b="0" strike="noStrike" spc="-1">
              <a:latin typeface="Arial"/>
            </a:endParaRPr>
          </a:p>
          <a:p>
            <a:pPr marL="1143000" indent="-99720">
              <a:lnSpc>
                <a:spcPct val="100000"/>
              </a:lnSpc>
              <a:spcBef>
                <a:spcPts val="400"/>
              </a:spcBef>
            </a:pPr>
            <a:endParaRPr lang="pt-BR" sz="1800" b="0" strike="noStrike" spc="-1">
              <a:latin typeface="Arial"/>
            </a:endParaRPr>
          </a:p>
          <a:p>
            <a:pPr marL="1143000" indent="-226800">
              <a:lnSpc>
                <a:spcPct val="100000"/>
              </a:lnSpc>
              <a:spcBef>
                <a:spcPts val="400"/>
              </a:spcBef>
            </a:pPr>
            <a:endParaRPr lang="pt-BR" sz="1800" b="0" strike="noStrike" spc="-1">
              <a:latin typeface="Arial"/>
            </a:endParaRPr>
          </a:p>
          <a:p>
            <a:pPr marL="343080" indent="-214200">
              <a:lnSpc>
                <a:spcPct val="100000"/>
              </a:lnSpc>
              <a:spcBef>
                <a:spcPts val="400"/>
              </a:spcBef>
            </a:pPr>
            <a:endParaRPr lang="pt-BR" sz="1800" b="0" strike="noStrike" spc="-1">
              <a:latin typeface="Arial"/>
            </a:endParaRPr>
          </a:p>
        </p:txBody>
      </p:sp>
      <p:pic>
        <p:nvPicPr>
          <p:cNvPr id="141" name="Picture 2"/>
          <p:cNvPicPr/>
          <p:nvPr/>
        </p:nvPicPr>
        <p:blipFill>
          <a:blip r:embed="rId2"/>
          <a:stretch/>
        </p:blipFill>
        <p:spPr>
          <a:xfrm>
            <a:off x="367560" y="1989000"/>
            <a:ext cx="8407800" cy="2462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ustomShape 1"/>
          <p:cNvSpPr/>
          <p:nvPr/>
        </p:nvSpPr>
        <p:spPr>
          <a:xfrm>
            <a:off x="250920" y="361800"/>
            <a:ext cx="5687640" cy="69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  <a:ea typeface="Arial"/>
              </a:rPr>
              <a:t>HUGO</a:t>
            </a:r>
            <a:endParaRPr lang="pt-BR" sz="3600" b="0" strike="noStrike" spc="-1">
              <a:latin typeface="Arial"/>
            </a:endParaRPr>
          </a:p>
        </p:txBody>
      </p:sp>
      <p:pic>
        <p:nvPicPr>
          <p:cNvPr id="143" name="Google Shape;140;p9"/>
          <p:cNvPicPr/>
          <p:nvPr/>
        </p:nvPicPr>
        <p:blipFill>
          <a:blip r:embed="rId2"/>
          <a:stretch/>
        </p:blipFill>
        <p:spPr>
          <a:xfrm>
            <a:off x="539640" y="1779480"/>
            <a:ext cx="8207280" cy="3043800"/>
          </a:xfrm>
          <a:prstGeom prst="rect">
            <a:avLst/>
          </a:prstGeom>
          <a:ln>
            <a:noFill/>
          </a:ln>
        </p:spPr>
      </p:pic>
      <p:sp>
        <p:nvSpPr>
          <p:cNvPr id="144" name="CustomShape 2"/>
          <p:cNvSpPr/>
          <p:nvPr/>
        </p:nvSpPr>
        <p:spPr>
          <a:xfrm>
            <a:off x="324000" y="1131840"/>
            <a:ext cx="280656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800" b="0" u="sng" strike="noStrike" spc="-1">
                <a:solidFill>
                  <a:srgbClr val="0000FF"/>
                </a:solidFill>
                <a:uFillTx/>
                <a:latin typeface="Arial"/>
                <a:ea typeface="Arial"/>
                <a:hlinkClick r:id="rId3"/>
              </a:rPr>
              <a:t>https://gohugo.io/</a:t>
            </a:r>
            <a:endParaRPr lang="pt-BR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ustomShape 1"/>
          <p:cNvSpPr/>
          <p:nvPr/>
        </p:nvSpPr>
        <p:spPr>
          <a:xfrm>
            <a:off x="250920" y="361800"/>
            <a:ext cx="5687640" cy="69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  <a:ea typeface="Arial"/>
              </a:rPr>
              <a:t>HUGO</a:t>
            </a:r>
            <a:endParaRPr lang="pt-BR" sz="3600" b="0" strike="noStrike" spc="-1">
              <a:latin typeface="Arial"/>
            </a:endParaRPr>
          </a:p>
        </p:txBody>
      </p:sp>
      <p:sp>
        <p:nvSpPr>
          <p:cNvPr id="146" name="CustomShape 2"/>
          <p:cNvSpPr/>
          <p:nvPr/>
        </p:nvSpPr>
        <p:spPr>
          <a:xfrm>
            <a:off x="250920" y="1168560"/>
            <a:ext cx="8640720" cy="340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12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  <a:ea typeface="Arial"/>
              </a:rPr>
              <a:t>Vantagens</a:t>
            </a:r>
            <a:endParaRPr lang="pt-BR" sz="2800" b="0" strike="noStrike" spc="-1">
              <a:latin typeface="Arial"/>
            </a:endParaRPr>
          </a:p>
          <a:p>
            <a:pPr marL="743040" lvl="1" indent="-2840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Noto Sans Symbols"/>
              <a:buChar char="•"/>
            </a:pPr>
            <a:r>
              <a:rPr lang="pt-BR" sz="2400" b="0" strike="noStrike" spc="-1">
                <a:solidFill>
                  <a:srgbClr val="000000"/>
                </a:solidFill>
                <a:latin typeface="Arial"/>
                <a:ea typeface="Arial"/>
              </a:rPr>
              <a:t>Rapidez para gerar/compilar códigos</a:t>
            </a:r>
            <a:endParaRPr lang="pt-BR" sz="2400" b="0" strike="noStrike" spc="-1">
              <a:latin typeface="Arial"/>
            </a:endParaRPr>
          </a:p>
          <a:p>
            <a:pPr marL="743040" lvl="1" indent="-2840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Noto Sans Symbols"/>
              <a:buChar char="•"/>
            </a:pPr>
            <a:r>
              <a:rPr lang="pt-BR" sz="2400" b="0" strike="noStrike" spc="-1">
                <a:solidFill>
                  <a:srgbClr val="000000"/>
                </a:solidFill>
                <a:latin typeface="Arial"/>
                <a:ea typeface="Arial"/>
              </a:rPr>
              <a:t>Não precisa saber Go para utilizar</a:t>
            </a:r>
            <a:endParaRPr lang="pt-BR" sz="2400" b="0" strike="noStrike" spc="-1">
              <a:latin typeface="Arial"/>
            </a:endParaRPr>
          </a:p>
          <a:p>
            <a:pPr marL="743040" lvl="1" indent="-2840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Noto Sans Symbols"/>
              <a:buChar char="•"/>
            </a:pPr>
            <a:r>
              <a:rPr lang="pt-BR" sz="2400" b="0" strike="noStrike" spc="-1">
                <a:solidFill>
                  <a:srgbClr val="000000"/>
                </a:solidFill>
                <a:latin typeface="Arial"/>
                <a:ea typeface="Arial"/>
              </a:rPr>
              <a:t>Ótimo para sites estáticos</a:t>
            </a:r>
            <a:endParaRPr lang="pt-BR" sz="24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ustomShape 1"/>
          <p:cNvSpPr/>
          <p:nvPr/>
        </p:nvSpPr>
        <p:spPr>
          <a:xfrm>
            <a:off x="250920" y="361800"/>
            <a:ext cx="5687640" cy="69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  <a:ea typeface="Arial"/>
              </a:rPr>
              <a:t>HUGO</a:t>
            </a:r>
            <a:endParaRPr lang="pt-BR" sz="3600" b="0" strike="noStrike" spc="-1">
              <a:latin typeface="Arial"/>
            </a:endParaRPr>
          </a:p>
        </p:txBody>
      </p:sp>
      <p:sp>
        <p:nvSpPr>
          <p:cNvPr id="148" name="CustomShape 2"/>
          <p:cNvSpPr/>
          <p:nvPr/>
        </p:nvSpPr>
        <p:spPr>
          <a:xfrm>
            <a:off x="250920" y="1168560"/>
            <a:ext cx="8640720" cy="340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12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  <a:ea typeface="Arial"/>
              </a:rPr>
              <a:t>Desvantagens</a:t>
            </a:r>
            <a:endParaRPr lang="pt-BR" sz="2800" b="0" strike="noStrike" spc="-1">
              <a:latin typeface="Arial"/>
            </a:endParaRPr>
          </a:p>
          <a:p>
            <a:pPr marL="743040" lvl="1" indent="-2840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Noto Sans Symbols"/>
              <a:buChar char="•"/>
            </a:pPr>
            <a:r>
              <a:rPr lang="pt-BR" sz="2400" b="0" strike="noStrike" spc="-1">
                <a:solidFill>
                  <a:srgbClr val="000000"/>
                </a:solidFill>
                <a:latin typeface="Arial"/>
                <a:ea typeface="Arial"/>
              </a:rPr>
              <a:t>Não cria conteúdo dinâmico</a:t>
            </a:r>
            <a:endParaRPr lang="pt-BR" sz="2400" b="0" strike="noStrike" spc="-1">
              <a:latin typeface="Arial"/>
            </a:endParaRPr>
          </a:p>
          <a:p>
            <a:pPr marL="1143000" lvl="2" indent="-2268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  <a:ea typeface="Arial"/>
              </a:rPr>
              <a:t>Formulários</a:t>
            </a:r>
            <a:endParaRPr lang="pt-BR" sz="2000" b="0" strike="noStrike" spc="-1">
              <a:latin typeface="Arial"/>
            </a:endParaRPr>
          </a:p>
          <a:p>
            <a:pPr marL="1143000" lvl="2" indent="-2268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  <a:ea typeface="Arial"/>
              </a:rPr>
              <a:t>Sistemas de usuários</a:t>
            </a:r>
            <a:endParaRPr lang="pt-BR" sz="20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ustomShape 1"/>
          <p:cNvSpPr/>
          <p:nvPr/>
        </p:nvSpPr>
        <p:spPr>
          <a:xfrm>
            <a:off x="-504000" y="162360"/>
            <a:ext cx="8640720" cy="340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1371600"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 marL="1371600">
              <a:lnSpc>
                <a:spcPct val="100000"/>
              </a:lnSpc>
              <a:spcBef>
                <a:spcPts val="641"/>
              </a:spcBef>
            </a:pPr>
            <a:endParaRPr lang="pt-BR" sz="1800" b="0" strike="noStrike" spc="-1">
              <a:latin typeface="Arial"/>
            </a:endParaRPr>
          </a:p>
          <a:p>
            <a:pPr marL="1371600">
              <a:lnSpc>
                <a:spcPct val="100000"/>
              </a:lnSpc>
              <a:spcBef>
                <a:spcPts val="641"/>
              </a:spcBef>
            </a:pPr>
            <a:r>
              <a:rPr lang="pt-BR" sz="4000" b="0" strike="noStrike" spc="-1">
                <a:solidFill>
                  <a:srgbClr val="000000"/>
                </a:solidFill>
                <a:latin typeface="Arial"/>
                <a:ea typeface="Arial"/>
              </a:rPr>
              <a:t>      Go x Outras linguagens</a:t>
            </a:r>
            <a:endParaRPr lang="pt-BR" sz="4000" b="0" strike="noStrike" spc="-1">
              <a:latin typeface="Arial"/>
            </a:endParaRPr>
          </a:p>
        </p:txBody>
      </p:sp>
      <p:pic>
        <p:nvPicPr>
          <p:cNvPr id="150" name="Imagem 133"/>
          <p:cNvPicPr/>
          <p:nvPr/>
        </p:nvPicPr>
        <p:blipFill>
          <a:blip r:embed="rId2"/>
          <a:stretch/>
        </p:blipFill>
        <p:spPr>
          <a:xfrm>
            <a:off x="2310840" y="1872000"/>
            <a:ext cx="4383720" cy="3166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CustomShape 1"/>
          <p:cNvSpPr/>
          <p:nvPr/>
        </p:nvSpPr>
        <p:spPr>
          <a:xfrm>
            <a:off x="-504000" y="162360"/>
            <a:ext cx="8640720" cy="340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1371600"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 marL="1371600">
              <a:lnSpc>
                <a:spcPct val="100000"/>
              </a:lnSpc>
              <a:spcBef>
                <a:spcPts val="641"/>
              </a:spcBef>
            </a:pPr>
            <a:endParaRPr lang="pt-BR" sz="1800" b="0" strike="noStrike" spc="-1">
              <a:latin typeface="Arial"/>
            </a:endParaRPr>
          </a:p>
          <a:p>
            <a:pPr marL="1371600">
              <a:lnSpc>
                <a:spcPct val="100000"/>
              </a:lnSpc>
              <a:spcBef>
                <a:spcPts val="641"/>
              </a:spcBef>
            </a:pPr>
            <a:r>
              <a:rPr lang="pt-BR" sz="4000" b="0" strike="noStrike" spc="-1">
                <a:solidFill>
                  <a:srgbClr val="000000"/>
                </a:solidFill>
                <a:latin typeface="Arial"/>
                <a:ea typeface="Arial"/>
              </a:rPr>
              <a:t>      </a:t>
            </a:r>
            <a:endParaRPr lang="pt-BR" sz="4000" b="0" strike="noStrike" spc="-1">
              <a:latin typeface="Arial"/>
            </a:endParaRPr>
          </a:p>
        </p:txBody>
      </p:sp>
      <p:pic>
        <p:nvPicPr>
          <p:cNvPr id="152" name="Picture 2"/>
          <p:cNvPicPr/>
          <p:nvPr/>
        </p:nvPicPr>
        <p:blipFill>
          <a:blip r:embed="rId2"/>
          <a:stretch/>
        </p:blipFill>
        <p:spPr>
          <a:xfrm>
            <a:off x="2095560" y="296280"/>
            <a:ext cx="4240080" cy="4760280"/>
          </a:xfrm>
          <a:prstGeom prst="rect">
            <a:avLst/>
          </a:prstGeom>
          <a:ln>
            <a:noFill/>
          </a:ln>
        </p:spPr>
      </p:pic>
      <p:sp>
        <p:nvSpPr>
          <p:cNvPr id="153" name="CustomShape 2"/>
          <p:cNvSpPr/>
          <p:nvPr/>
        </p:nvSpPr>
        <p:spPr>
          <a:xfrm>
            <a:off x="6296040" y="4572000"/>
            <a:ext cx="2590200" cy="63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Fonte: 2Easy Cursos</a:t>
            </a: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</p:txBody>
      </p:sp>
      <p:sp>
        <p:nvSpPr>
          <p:cNvPr id="154" name="CustomShape 3"/>
          <p:cNvSpPr/>
          <p:nvPr/>
        </p:nvSpPr>
        <p:spPr>
          <a:xfrm>
            <a:off x="5760000" y="1800000"/>
            <a:ext cx="309564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latin typeface="Arial"/>
              </a:rPr>
              <a:t>Ranking de preferência das linguagens de programação.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-504000" y="162360"/>
            <a:ext cx="8640720" cy="340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1371600"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 marL="1371600">
              <a:lnSpc>
                <a:spcPct val="100000"/>
              </a:lnSpc>
              <a:spcBef>
                <a:spcPts val="641"/>
              </a:spcBef>
            </a:pPr>
            <a:endParaRPr lang="pt-BR" sz="1800" b="0" strike="noStrike" spc="-1">
              <a:latin typeface="Arial"/>
            </a:endParaRPr>
          </a:p>
          <a:p>
            <a:pPr marL="1371600">
              <a:lnSpc>
                <a:spcPct val="100000"/>
              </a:lnSpc>
              <a:spcBef>
                <a:spcPts val="641"/>
              </a:spcBef>
            </a:pPr>
            <a:r>
              <a:rPr lang="pt-BR" sz="4000" b="0" strike="noStrike" spc="-1">
                <a:solidFill>
                  <a:srgbClr val="000000"/>
                </a:solidFill>
                <a:latin typeface="Arial"/>
                <a:ea typeface="Arial"/>
              </a:rPr>
              <a:t>      </a:t>
            </a:r>
            <a:endParaRPr lang="pt-BR" sz="4000" b="0" strike="noStrike" spc="-1">
              <a:latin typeface="Arial"/>
            </a:endParaRPr>
          </a:p>
        </p:txBody>
      </p:sp>
      <p:pic>
        <p:nvPicPr>
          <p:cNvPr id="156" name="Picture 4"/>
          <p:cNvPicPr/>
          <p:nvPr/>
        </p:nvPicPr>
        <p:blipFill>
          <a:blip r:embed="rId2"/>
          <a:stretch/>
        </p:blipFill>
        <p:spPr>
          <a:xfrm>
            <a:off x="140040" y="733320"/>
            <a:ext cx="6411600" cy="4291560"/>
          </a:xfrm>
          <a:prstGeom prst="rect">
            <a:avLst/>
          </a:prstGeom>
          <a:ln>
            <a:noFill/>
          </a:ln>
        </p:spPr>
      </p:pic>
      <p:sp>
        <p:nvSpPr>
          <p:cNvPr id="157" name="CustomShape 2"/>
          <p:cNvSpPr/>
          <p:nvPr/>
        </p:nvSpPr>
        <p:spPr>
          <a:xfrm>
            <a:off x="6638760" y="4458960"/>
            <a:ext cx="218052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Fonte: Site Quora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158" name="CustomShape 3"/>
          <p:cNvSpPr/>
          <p:nvPr/>
        </p:nvSpPr>
        <p:spPr>
          <a:xfrm>
            <a:off x="488520" y="315360"/>
            <a:ext cx="650484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Comparação de velocidade entre as linguagens</a:t>
            </a:r>
            <a:endParaRPr lang="pt-BR" sz="2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CustomShape 1"/>
          <p:cNvSpPr/>
          <p:nvPr/>
        </p:nvSpPr>
        <p:spPr>
          <a:xfrm>
            <a:off x="250920" y="884520"/>
            <a:ext cx="8640720" cy="340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 marL="343080">
              <a:lnSpc>
                <a:spcPct val="100000"/>
              </a:lnSpc>
            </a:pPr>
            <a:r>
              <a:rPr lang="pt-BR" sz="2200" b="0" strike="noStrike" spc="-1">
                <a:solidFill>
                  <a:srgbClr val="000000"/>
                </a:solidFill>
                <a:latin typeface="Arial"/>
                <a:ea typeface="Arial"/>
              </a:rPr>
              <a:t>→Go é uma linguagem de programação processual e concorrente, enquanto Java é uma linguagem de programação orientada a objetos;</a:t>
            </a:r>
            <a:endParaRPr lang="pt-BR" sz="2200" b="0" strike="noStrike" spc="-1">
              <a:latin typeface="Arial"/>
            </a:endParaRPr>
          </a:p>
          <a:p>
            <a:pPr marL="343080">
              <a:lnSpc>
                <a:spcPct val="100000"/>
              </a:lnSpc>
            </a:pPr>
            <a:endParaRPr lang="pt-BR" sz="2200" b="0" strike="noStrike" spc="-1">
              <a:latin typeface="Arial"/>
            </a:endParaRPr>
          </a:p>
          <a:p>
            <a:pPr marL="343080">
              <a:lnSpc>
                <a:spcPct val="100000"/>
              </a:lnSpc>
            </a:pPr>
            <a:r>
              <a:rPr lang="pt-BR" sz="2200" b="0" strike="noStrike" spc="-1">
                <a:solidFill>
                  <a:srgbClr val="000000"/>
                </a:solidFill>
                <a:latin typeface="Arial"/>
                <a:ea typeface="Arial"/>
              </a:rPr>
              <a:t>→ Diferentemente de Java, Go tem um eficiente e performático garbage collector. Você não deve se preocupar com gerenciamento de memória;</a:t>
            </a:r>
            <a:endParaRPr lang="pt-BR" sz="2200" b="0" strike="noStrike" spc="-1">
              <a:latin typeface="Arial"/>
            </a:endParaRPr>
          </a:p>
          <a:p>
            <a:pPr marL="343080">
              <a:lnSpc>
                <a:spcPct val="100000"/>
              </a:lnSpc>
            </a:pPr>
            <a:endParaRPr lang="pt-BR" sz="2200" b="0" strike="noStrike" spc="-1">
              <a:latin typeface="Arial"/>
            </a:endParaRPr>
          </a:p>
          <a:p>
            <a:pPr marL="343080">
              <a:lnSpc>
                <a:spcPct val="100000"/>
              </a:lnSpc>
            </a:pPr>
            <a:r>
              <a:rPr lang="pt-BR" sz="2600" b="0" strike="noStrike" spc="-1">
                <a:solidFill>
                  <a:srgbClr val="000000"/>
                </a:solidFill>
                <a:latin typeface="Arial"/>
                <a:ea typeface="Arial"/>
              </a:rPr>
              <a:t>→ </a:t>
            </a:r>
            <a:r>
              <a:rPr lang="pt-BR" sz="2200" b="0" strike="noStrike" spc="-1">
                <a:solidFill>
                  <a:srgbClr val="000000"/>
                </a:solidFill>
                <a:latin typeface="Arial"/>
                <a:ea typeface="Arial"/>
              </a:rPr>
              <a:t>Go é relativamente mais rápido que Java;</a:t>
            </a:r>
            <a:endParaRPr lang="pt-BR" sz="2200" b="0" strike="noStrike" spc="-1">
              <a:latin typeface="Arial"/>
            </a:endParaRPr>
          </a:p>
          <a:p>
            <a:pPr marL="343080"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  <a:ea typeface="Arial"/>
              </a:rPr>
              <a:t> </a:t>
            </a:r>
            <a:endParaRPr lang="pt-BR" sz="2800" b="0" strike="noStrike" spc="-1">
              <a:latin typeface="Arial"/>
            </a:endParaRPr>
          </a:p>
          <a:p>
            <a:pPr marL="343080">
              <a:lnSpc>
                <a:spcPct val="100000"/>
              </a:lnSpc>
            </a:pPr>
            <a:endParaRPr lang="pt-BR" sz="2800" b="0" strike="noStrike" spc="-1">
              <a:latin typeface="Arial"/>
            </a:endParaRPr>
          </a:p>
          <a:p>
            <a:pPr marL="343080">
              <a:lnSpc>
                <a:spcPct val="100000"/>
              </a:lnSpc>
              <a:spcBef>
                <a:spcPts val="479"/>
              </a:spcBef>
            </a:pPr>
            <a:endParaRPr lang="pt-BR" sz="2800" b="0" strike="noStrike" spc="-1">
              <a:latin typeface="Arial"/>
            </a:endParaRPr>
          </a:p>
          <a:p>
            <a:pPr marL="343080">
              <a:lnSpc>
                <a:spcPct val="100000"/>
              </a:lnSpc>
              <a:spcBef>
                <a:spcPts val="479"/>
              </a:spcBef>
            </a:pPr>
            <a:endParaRPr lang="pt-BR" sz="2800" b="0" strike="noStrike" spc="-1">
              <a:latin typeface="Arial"/>
            </a:endParaRPr>
          </a:p>
          <a:p>
            <a:pPr marL="343080" indent="-226800">
              <a:lnSpc>
                <a:spcPct val="100000"/>
              </a:lnSpc>
              <a:spcBef>
                <a:spcPts val="360"/>
              </a:spcBef>
            </a:pPr>
            <a:endParaRPr lang="pt-BR" sz="2800" b="0" strike="noStrike" spc="-1">
              <a:latin typeface="Arial"/>
            </a:endParaRPr>
          </a:p>
        </p:txBody>
      </p:sp>
      <p:sp>
        <p:nvSpPr>
          <p:cNvPr id="160" name="CustomShape 2"/>
          <p:cNvSpPr/>
          <p:nvPr/>
        </p:nvSpPr>
        <p:spPr>
          <a:xfrm>
            <a:off x="250920" y="361800"/>
            <a:ext cx="5687640" cy="69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  <a:ea typeface="Arial"/>
              </a:rPr>
              <a:t>Go x Java</a:t>
            </a:r>
            <a:endParaRPr lang="pt-BR" sz="36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1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CustomShape 1"/>
          <p:cNvSpPr/>
          <p:nvPr/>
        </p:nvSpPr>
        <p:spPr>
          <a:xfrm>
            <a:off x="250920" y="361800"/>
            <a:ext cx="5687640" cy="69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  <a:ea typeface="Arial"/>
              </a:rPr>
              <a:t>Go x JavaScript (Node)</a:t>
            </a:r>
            <a:endParaRPr lang="pt-BR" sz="3600" b="0" strike="noStrike" spc="-1">
              <a:latin typeface="Arial"/>
            </a:endParaRPr>
          </a:p>
        </p:txBody>
      </p:sp>
      <p:sp>
        <p:nvSpPr>
          <p:cNvPr id="162" name="CustomShape 2"/>
          <p:cNvSpPr/>
          <p:nvPr/>
        </p:nvSpPr>
        <p:spPr>
          <a:xfrm>
            <a:off x="250920" y="1168560"/>
            <a:ext cx="8640720" cy="340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 marL="343080"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  <a:ea typeface="Arial"/>
              </a:rPr>
              <a:t>→ Performance: Go x Node</a:t>
            </a:r>
            <a:endParaRPr lang="pt-BR" sz="2800" b="0" strike="noStrike" spc="-1">
              <a:latin typeface="Arial"/>
            </a:endParaRPr>
          </a:p>
          <a:p>
            <a:pPr marL="343080">
              <a:lnSpc>
                <a:spcPct val="100000"/>
              </a:lnSpc>
            </a:pPr>
            <a:endParaRPr lang="pt-BR" sz="2800" b="0" strike="noStrike" spc="-1">
              <a:latin typeface="Arial"/>
            </a:endParaRPr>
          </a:p>
          <a:p>
            <a:pPr marL="343080"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  <a:ea typeface="Arial"/>
              </a:rPr>
              <a:t>→ Facilidade no uso: Go x Node</a:t>
            </a:r>
            <a:endParaRPr lang="pt-BR" sz="2800" b="0" strike="noStrike" spc="-1">
              <a:latin typeface="Arial"/>
            </a:endParaRPr>
          </a:p>
          <a:p>
            <a:pPr marL="343080">
              <a:lnSpc>
                <a:spcPct val="100000"/>
              </a:lnSpc>
            </a:pPr>
            <a:endParaRPr lang="pt-BR" sz="2800" b="0" strike="noStrike" spc="-1">
              <a:latin typeface="Arial"/>
            </a:endParaRPr>
          </a:p>
          <a:p>
            <a:pPr marL="343080"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  <a:ea typeface="Arial"/>
              </a:rPr>
              <a:t>→ Preferência no Front-end: Node x Go</a:t>
            </a:r>
            <a:endParaRPr lang="pt-BR" sz="2800" b="0" strike="noStrike" spc="-1">
              <a:latin typeface="Arial"/>
            </a:endParaRPr>
          </a:p>
          <a:p>
            <a:pPr marL="343080">
              <a:lnSpc>
                <a:spcPct val="100000"/>
              </a:lnSpc>
            </a:pPr>
            <a:endParaRPr lang="pt-BR" sz="2800" b="0" strike="noStrike" spc="-1">
              <a:latin typeface="Arial"/>
            </a:endParaRPr>
          </a:p>
          <a:p>
            <a:pPr marL="343080"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  <a:ea typeface="Arial"/>
              </a:rPr>
              <a:t>→ Comunidade: Go x Node</a:t>
            </a:r>
            <a:endParaRPr lang="pt-BR" sz="2800" b="0" strike="noStrike" spc="-1">
              <a:latin typeface="Arial"/>
            </a:endParaRPr>
          </a:p>
          <a:p>
            <a:pPr marL="343080">
              <a:lnSpc>
                <a:spcPct val="100000"/>
              </a:lnSpc>
            </a:pPr>
            <a:endParaRPr lang="pt-BR" sz="2800" b="0" strike="noStrike" spc="-1">
              <a:latin typeface="Arial"/>
            </a:endParaRPr>
          </a:p>
          <a:p>
            <a:pPr marL="343080">
              <a:lnSpc>
                <a:spcPct val="100000"/>
              </a:lnSpc>
              <a:spcBef>
                <a:spcPts val="479"/>
              </a:spcBef>
            </a:pPr>
            <a:endParaRPr lang="pt-BR" sz="2800" b="0" strike="noStrike" spc="-1">
              <a:latin typeface="Arial"/>
            </a:endParaRPr>
          </a:p>
          <a:p>
            <a:pPr marL="343080">
              <a:lnSpc>
                <a:spcPct val="100000"/>
              </a:lnSpc>
              <a:spcBef>
                <a:spcPts val="479"/>
              </a:spcBef>
            </a:pPr>
            <a:endParaRPr lang="pt-BR" sz="2800" b="0" strike="noStrike" spc="-1">
              <a:latin typeface="Arial"/>
            </a:endParaRPr>
          </a:p>
          <a:p>
            <a:pPr marL="343080" indent="-226800">
              <a:lnSpc>
                <a:spcPct val="100000"/>
              </a:lnSpc>
              <a:spcBef>
                <a:spcPts val="360"/>
              </a:spcBef>
            </a:pP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6" dur="500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500" fill="hold"/>
                                        <p:tgtEl>
                                          <p:spTgt spid="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3" dur="500"/>
                                        <p:tgtEl>
                                          <p:spTgt spid="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1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1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1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CustomShape 1"/>
          <p:cNvSpPr/>
          <p:nvPr/>
        </p:nvSpPr>
        <p:spPr>
          <a:xfrm>
            <a:off x="2592000" y="874800"/>
            <a:ext cx="493200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  <a:ea typeface="Arial"/>
              </a:rPr>
              <a:t>Comunidade Go</a:t>
            </a:r>
            <a:endParaRPr lang="pt-BR" sz="3600" b="0" strike="noStrike" spc="-1">
              <a:latin typeface="Arial"/>
            </a:endParaRPr>
          </a:p>
        </p:txBody>
      </p:sp>
      <p:pic>
        <p:nvPicPr>
          <p:cNvPr id="164" name="Imagem 139"/>
          <p:cNvPicPr/>
          <p:nvPr/>
        </p:nvPicPr>
        <p:blipFill>
          <a:blip r:embed="rId2"/>
          <a:stretch/>
        </p:blipFill>
        <p:spPr>
          <a:xfrm>
            <a:off x="1152000" y="1477440"/>
            <a:ext cx="6263280" cy="3417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CustomShape 1"/>
          <p:cNvSpPr/>
          <p:nvPr/>
        </p:nvSpPr>
        <p:spPr>
          <a:xfrm>
            <a:off x="250920" y="884520"/>
            <a:ext cx="8640720" cy="340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 marL="343080">
              <a:lnSpc>
                <a:spcPct val="100000"/>
              </a:lnSpc>
            </a:pPr>
            <a:r>
              <a:rPr lang="pt-BR" sz="2200" b="0" strike="noStrike" spc="-1">
                <a:solidFill>
                  <a:srgbClr val="000000"/>
                </a:solidFill>
                <a:latin typeface="Arial"/>
                <a:ea typeface="Arial"/>
              </a:rPr>
              <a:t>→ É uma comunidade que não tem julgamentos ou diferenciação com quem está começando na área de TI, sempre dispostos a ajudar com resoluções de problemas e bibliotecas disponíveis;</a:t>
            </a:r>
            <a:endParaRPr lang="pt-BR" sz="2200" b="0" strike="noStrike" spc="-1">
              <a:latin typeface="Arial"/>
            </a:endParaRPr>
          </a:p>
          <a:p>
            <a:pPr marL="343080">
              <a:lnSpc>
                <a:spcPct val="100000"/>
              </a:lnSpc>
            </a:pPr>
            <a:endParaRPr lang="pt-BR" sz="2200" b="0" strike="noStrike" spc="-1">
              <a:latin typeface="Arial"/>
            </a:endParaRPr>
          </a:p>
          <a:p>
            <a:pPr marL="343080">
              <a:lnSpc>
                <a:spcPct val="100000"/>
              </a:lnSpc>
            </a:pPr>
            <a:r>
              <a:rPr lang="pt-BR" sz="2200" b="0" strike="noStrike" spc="-1">
                <a:solidFill>
                  <a:srgbClr val="000000"/>
                </a:solidFill>
                <a:latin typeface="Arial"/>
                <a:ea typeface="Arial"/>
              </a:rPr>
              <a:t>→ Comunidade aberta a ouvir novas ideias e receber feedbacks sobre o que está bom e o que pode ser melhorado;</a:t>
            </a:r>
            <a:endParaRPr lang="pt-BR" sz="2200" b="0" strike="noStrike" spc="-1">
              <a:latin typeface="Arial"/>
            </a:endParaRPr>
          </a:p>
          <a:p>
            <a:pPr marL="343080">
              <a:lnSpc>
                <a:spcPct val="100000"/>
              </a:lnSpc>
            </a:pPr>
            <a:endParaRPr lang="pt-BR" sz="2200" b="0" strike="noStrike" spc="-1">
              <a:latin typeface="Arial"/>
            </a:endParaRPr>
          </a:p>
          <a:p>
            <a:pPr marL="343080">
              <a:lnSpc>
                <a:spcPct val="100000"/>
              </a:lnSpc>
            </a:pPr>
            <a:r>
              <a:rPr lang="pt-BR" sz="2600" b="0" strike="noStrike" spc="-1">
                <a:solidFill>
                  <a:srgbClr val="000000"/>
                </a:solidFill>
                <a:latin typeface="Arial"/>
                <a:ea typeface="Arial"/>
              </a:rPr>
              <a:t>→ </a:t>
            </a:r>
            <a:r>
              <a:rPr lang="pt-BR" sz="2200" b="0" strike="noStrike" spc="-1">
                <a:solidFill>
                  <a:srgbClr val="000000"/>
                </a:solidFill>
                <a:latin typeface="Arial"/>
                <a:ea typeface="Arial"/>
              </a:rPr>
              <a:t>Teve um crescimento exponencial nos últimos anos e vem ganhando mais seguidores… </a:t>
            </a:r>
            <a:r>
              <a:rPr lang="pt-BR" sz="1600" b="0" strike="noStrike" spc="-1">
                <a:solidFill>
                  <a:srgbClr val="000000"/>
                </a:solidFill>
                <a:latin typeface="Arial"/>
                <a:ea typeface="Arial"/>
              </a:rPr>
              <a:t>(exemplos)</a:t>
            </a:r>
            <a:endParaRPr lang="pt-BR" sz="1600" b="0" strike="noStrike" spc="-1">
              <a:latin typeface="Arial"/>
            </a:endParaRPr>
          </a:p>
          <a:p>
            <a:pPr marL="343080"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  <a:ea typeface="Arial"/>
              </a:rPr>
              <a:t> </a:t>
            </a:r>
            <a:endParaRPr lang="pt-BR" sz="2800" b="0" strike="noStrike" spc="-1">
              <a:latin typeface="Arial"/>
            </a:endParaRPr>
          </a:p>
          <a:p>
            <a:pPr marL="343080">
              <a:lnSpc>
                <a:spcPct val="100000"/>
              </a:lnSpc>
            </a:pPr>
            <a:endParaRPr lang="pt-BR" sz="2800" b="0" strike="noStrike" spc="-1">
              <a:latin typeface="Arial"/>
            </a:endParaRPr>
          </a:p>
          <a:p>
            <a:pPr marL="343080">
              <a:lnSpc>
                <a:spcPct val="100000"/>
              </a:lnSpc>
              <a:spcBef>
                <a:spcPts val="479"/>
              </a:spcBef>
            </a:pPr>
            <a:endParaRPr lang="pt-BR" sz="2800" b="0" strike="noStrike" spc="-1">
              <a:latin typeface="Arial"/>
            </a:endParaRPr>
          </a:p>
          <a:p>
            <a:pPr marL="343080">
              <a:lnSpc>
                <a:spcPct val="100000"/>
              </a:lnSpc>
              <a:spcBef>
                <a:spcPts val="479"/>
              </a:spcBef>
            </a:pPr>
            <a:endParaRPr lang="pt-BR" sz="2800" b="0" strike="noStrike" spc="-1">
              <a:latin typeface="Arial"/>
            </a:endParaRPr>
          </a:p>
          <a:p>
            <a:pPr marL="343080" indent="-226800">
              <a:lnSpc>
                <a:spcPct val="100000"/>
              </a:lnSpc>
              <a:spcBef>
                <a:spcPts val="360"/>
              </a:spcBef>
            </a:pPr>
            <a:endParaRPr lang="pt-BR" sz="2800" b="0" strike="noStrike" spc="-1">
              <a:latin typeface="Arial"/>
            </a:endParaRPr>
          </a:p>
        </p:txBody>
      </p:sp>
      <p:sp>
        <p:nvSpPr>
          <p:cNvPr id="166" name="CustomShape 2"/>
          <p:cNvSpPr/>
          <p:nvPr/>
        </p:nvSpPr>
        <p:spPr>
          <a:xfrm>
            <a:off x="250920" y="361800"/>
            <a:ext cx="5687640" cy="69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  <a:ea typeface="Arial"/>
              </a:rPr>
              <a:t>Comunidade Go</a:t>
            </a:r>
            <a:endParaRPr lang="pt-BR" sz="36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500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7" dur="500"/>
                                        <p:tgtEl>
                                          <p:spTgt spid="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Imagem 142"/>
          <p:cNvPicPr/>
          <p:nvPr/>
        </p:nvPicPr>
        <p:blipFill>
          <a:blip r:embed="rId2"/>
          <a:stretch/>
        </p:blipFill>
        <p:spPr>
          <a:xfrm>
            <a:off x="2304000" y="333720"/>
            <a:ext cx="6810120" cy="2958120"/>
          </a:xfrm>
          <a:prstGeom prst="rect">
            <a:avLst/>
          </a:prstGeom>
          <a:ln>
            <a:noFill/>
          </a:ln>
        </p:spPr>
      </p:pic>
      <p:pic>
        <p:nvPicPr>
          <p:cNvPr id="168" name="Imagem 143"/>
          <p:cNvPicPr/>
          <p:nvPr/>
        </p:nvPicPr>
        <p:blipFill>
          <a:blip r:embed="rId3"/>
          <a:stretch/>
        </p:blipFill>
        <p:spPr>
          <a:xfrm>
            <a:off x="1008000" y="1051560"/>
            <a:ext cx="3648600" cy="2334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Imagem 144"/>
          <p:cNvPicPr/>
          <p:nvPr/>
        </p:nvPicPr>
        <p:blipFill>
          <a:blip r:embed="rId2"/>
          <a:stretch/>
        </p:blipFill>
        <p:spPr>
          <a:xfrm>
            <a:off x="1656000" y="504000"/>
            <a:ext cx="5109840" cy="4694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CustomShape 1"/>
          <p:cNvSpPr/>
          <p:nvPr/>
        </p:nvSpPr>
        <p:spPr>
          <a:xfrm>
            <a:off x="250920" y="884520"/>
            <a:ext cx="8640720" cy="340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 marL="343080"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 marL="343080">
              <a:lnSpc>
                <a:spcPct val="100000"/>
              </a:lnSpc>
            </a:pPr>
            <a:r>
              <a:rPr lang="pt-BR" sz="2200" b="0" strike="noStrike" spc="-1">
                <a:solidFill>
                  <a:srgbClr val="000000"/>
                </a:solidFill>
                <a:latin typeface="Arial"/>
                <a:ea typeface="Arial"/>
              </a:rPr>
              <a:t>→O maior evento na América Latina dedicado à linguagem de programação Go.</a:t>
            </a:r>
            <a:endParaRPr lang="pt-BR" sz="2200" b="0" strike="noStrike" spc="-1">
              <a:latin typeface="Arial"/>
            </a:endParaRPr>
          </a:p>
          <a:p>
            <a:pPr marL="343080">
              <a:lnSpc>
                <a:spcPct val="100000"/>
              </a:lnSpc>
            </a:pPr>
            <a:endParaRPr lang="pt-BR" sz="2200" b="0" strike="noStrike" spc="-1">
              <a:latin typeface="Arial"/>
            </a:endParaRPr>
          </a:p>
          <a:p>
            <a:pPr marL="343080">
              <a:lnSpc>
                <a:spcPct val="100000"/>
              </a:lnSpc>
            </a:pPr>
            <a:r>
              <a:rPr lang="pt-BR" sz="2200" b="0" strike="noStrike" spc="-1">
                <a:solidFill>
                  <a:srgbClr val="000000"/>
                </a:solidFill>
                <a:latin typeface="Arial"/>
                <a:ea typeface="Arial"/>
              </a:rPr>
              <a:t>→ Evento para todos os interessados pela tecnologia Go, dos que querem conhecer a linguagem, até aqueles que buscam um conteúdo mais aprofundado.</a:t>
            </a:r>
            <a:endParaRPr lang="pt-BR" sz="2200" b="0" strike="noStrike" spc="-1">
              <a:latin typeface="Arial"/>
            </a:endParaRPr>
          </a:p>
          <a:p>
            <a:pPr marL="343080"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  <a:ea typeface="Arial"/>
              </a:rPr>
              <a:t> </a:t>
            </a:r>
            <a:endParaRPr lang="pt-BR" sz="2800" b="0" strike="noStrike" spc="-1">
              <a:latin typeface="Arial"/>
            </a:endParaRPr>
          </a:p>
          <a:p>
            <a:pPr marL="343080">
              <a:lnSpc>
                <a:spcPct val="100000"/>
              </a:lnSpc>
            </a:pPr>
            <a:endParaRPr lang="pt-BR" sz="2800" b="0" strike="noStrike" spc="-1">
              <a:latin typeface="Arial"/>
            </a:endParaRPr>
          </a:p>
          <a:p>
            <a:pPr marL="343080">
              <a:lnSpc>
                <a:spcPct val="100000"/>
              </a:lnSpc>
              <a:spcBef>
                <a:spcPts val="479"/>
              </a:spcBef>
            </a:pPr>
            <a:endParaRPr lang="pt-BR" sz="2800" b="0" strike="noStrike" spc="-1">
              <a:latin typeface="Arial"/>
            </a:endParaRPr>
          </a:p>
          <a:p>
            <a:pPr marL="343080">
              <a:lnSpc>
                <a:spcPct val="100000"/>
              </a:lnSpc>
              <a:spcBef>
                <a:spcPts val="479"/>
              </a:spcBef>
            </a:pPr>
            <a:endParaRPr lang="pt-BR" sz="2800" b="0" strike="noStrike" spc="-1">
              <a:latin typeface="Arial"/>
            </a:endParaRPr>
          </a:p>
          <a:p>
            <a:pPr marL="343080" indent="-226800">
              <a:lnSpc>
                <a:spcPct val="100000"/>
              </a:lnSpc>
              <a:spcBef>
                <a:spcPts val="360"/>
              </a:spcBef>
            </a:pPr>
            <a:endParaRPr lang="pt-BR" sz="2800" b="0" strike="noStrike" spc="-1">
              <a:latin typeface="Arial"/>
            </a:endParaRPr>
          </a:p>
        </p:txBody>
      </p:sp>
      <p:sp>
        <p:nvSpPr>
          <p:cNvPr id="171" name="CustomShape 2"/>
          <p:cNvSpPr/>
          <p:nvPr/>
        </p:nvSpPr>
        <p:spPr>
          <a:xfrm>
            <a:off x="250920" y="361800"/>
            <a:ext cx="5687640" cy="69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  <a:ea typeface="Arial"/>
              </a:rPr>
              <a:t>GopherCon BR</a:t>
            </a:r>
            <a:endParaRPr lang="pt-BR" sz="36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500"/>
                                        <p:tgtEl>
                                          <p:spTgt spid="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Picture 4"/>
          <p:cNvPicPr/>
          <p:nvPr/>
        </p:nvPicPr>
        <p:blipFill>
          <a:blip r:embed="rId2"/>
          <a:stretch/>
        </p:blipFill>
        <p:spPr>
          <a:xfrm>
            <a:off x="1676160" y="1080000"/>
            <a:ext cx="5882400" cy="3814920"/>
          </a:xfrm>
          <a:prstGeom prst="rect">
            <a:avLst/>
          </a:prstGeom>
          <a:ln>
            <a:noFill/>
          </a:ln>
        </p:spPr>
      </p:pic>
      <p:pic>
        <p:nvPicPr>
          <p:cNvPr id="173" name="Imagem 148"/>
          <p:cNvPicPr/>
          <p:nvPr/>
        </p:nvPicPr>
        <p:blipFill>
          <a:blip r:embed="rId3"/>
          <a:stretch/>
        </p:blipFill>
        <p:spPr>
          <a:xfrm>
            <a:off x="3318480" y="3780000"/>
            <a:ext cx="2345760" cy="1254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CustomShape 1"/>
          <p:cNvSpPr/>
          <p:nvPr/>
        </p:nvSpPr>
        <p:spPr>
          <a:xfrm>
            <a:off x="250920" y="1168560"/>
            <a:ext cx="8640720" cy="340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  <a:ea typeface="Arial"/>
              </a:rPr>
              <a:t>              </a:t>
            </a:r>
            <a:r>
              <a:rPr lang="pt-BR" sz="2200" b="0" strike="noStrike" spc="-1">
                <a:solidFill>
                  <a:srgbClr val="000000"/>
                </a:solidFill>
                <a:latin typeface="Arial"/>
                <a:ea typeface="Arial"/>
              </a:rPr>
              <a:t>  </a:t>
            </a:r>
            <a:r>
              <a:rPr lang="pt-BR" sz="2200" b="0" u="sng" strike="noStrike" spc="-1">
                <a:solidFill>
                  <a:srgbClr val="0000FF"/>
                </a:solidFill>
                <a:uFillTx/>
                <a:latin typeface="Roboto"/>
                <a:ea typeface="Roboto"/>
                <a:hlinkClick r:id="rId2"/>
              </a:rPr>
              <a:t>www.linkedin.com/in/fernandawinter</a:t>
            </a:r>
            <a:endParaRPr lang="pt-BR" sz="2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3600" b="0" strike="noStrike" spc="-1">
                <a:solidFill>
                  <a:srgbClr val="000000"/>
                </a:solidFill>
                <a:latin typeface="Roboto"/>
                <a:ea typeface="Roboto"/>
              </a:rPr>
              <a:t>           : </a:t>
            </a:r>
            <a:r>
              <a:rPr lang="pt-BR" sz="2600" b="0" u="sng" strike="noStrike" spc="-1">
                <a:solidFill>
                  <a:srgbClr val="0000FF"/>
                </a:solidFill>
                <a:uFillTx/>
                <a:latin typeface="Arial"/>
                <a:ea typeface="Arial"/>
                <a:hlinkClick r:id="rId3"/>
              </a:rPr>
              <a:t>https://github.com/fernandawinter</a:t>
            </a:r>
            <a:endParaRPr lang="pt-BR" sz="2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3600" b="0" strike="noStrike" spc="-1">
                <a:solidFill>
                  <a:srgbClr val="000000"/>
                </a:solidFill>
                <a:latin typeface="Roboto"/>
                <a:ea typeface="Roboto"/>
              </a:rPr>
              <a:t>            </a:t>
            </a:r>
            <a:r>
              <a:rPr lang="pt-BR" sz="2200" b="0" strike="noStrike" spc="-1">
                <a:solidFill>
                  <a:srgbClr val="000000"/>
                </a:solidFill>
                <a:latin typeface="Roboto"/>
                <a:ea typeface="Roboto"/>
              </a:rPr>
              <a:t> 	 @fernandawinter_</a:t>
            </a:r>
            <a:endParaRPr lang="pt-BR" sz="2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200" b="0" strike="noStrike" spc="-1">
              <a:latin typeface="Arial"/>
            </a:endParaRPr>
          </a:p>
          <a:p>
            <a:pPr marL="1371600">
              <a:lnSpc>
                <a:spcPct val="100000"/>
              </a:lnSpc>
              <a:spcBef>
                <a:spcPts val="799"/>
              </a:spcBef>
            </a:pPr>
            <a:r>
              <a:rPr lang="pt-BR" sz="4000" b="0" strike="noStrike" spc="-1">
                <a:solidFill>
                  <a:srgbClr val="000000"/>
                </a:solidFill>
                <a:latin typeface="Arial"/>
                <a:ea typeface="Arial"/>
              </a:rPr>
              <a:t>		</a:t>
            </a:r>
            <a:endParaRPr lang="pt-BR" sz="4000" b="0" strike="noStrike" spc="-1">
              <a:latin typeface="Arial"/>
            </a:endParaRPr>
          </a:p>
        </p:txBody>
      </p:sp>
      <p:sp>
        <p:nvSpPr>
          <p:cNvPr id="175" name="CustomShape 2"/>
          <p:cNvSpPr/>
          <p:nvPr/>
        </p:nvSpPr>
        <p:spPr>
          <a:xfrm>
            <a:off x="274680" y="339840"/>
            <a:ext cx="5694120" cy="1551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4800" b="0" i="1" strike="noStrike" spc="-1">
                <a:solidFill>
                  <a:srgbClr val="000000"/>
                </a:solidFill>
                <a:latin typeface="Arial"/>
                <a:ea typeface="Arial"/>
              </a:rPr>
              <a:t>Fernanda Winter</a:t>
            </a:r>
            <a:endParaRPr lang="pt-BR" sz="4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4800" b="0" strike="noStrike" spc="-1">
              <a:latin typeface="Arial"/>
            </a:endParaRPr>
          </a:p>
        </p:txBody>
      </p:sp>
      <p:pic>
        <p:nvPicPr>
          <p:cNvPr id="176" name="Imagem 151"/>
          <p:cNvPicPr/>
          <p:nvPr/>
        </p:nvPicPr>
        <p:blipFill>
          <a:blip r:embed="rId4"/>
          <a:stretch/>
        </p:blipFill>
        <p:spPr>
          <a:xfrm>
            <a:off x="1128600" y="1629000"/>
            <a:ext cx="834480" cy="834480"/>
          </a:xfrm>
          <a:prstGeom prst="rect">
            <a:avLst/>
          </a:prstGeom>
          <a:ln>
            <a:noFill/>
          </a:ln>
        </p:spPr>
      </p:pic>
      <p:pic>
        <p:nvPicPr>
          <p:cNvPr id="177" name="Imagem 152"/>
          <p:cNvPicPr/>
          <p:nvPr/>
        </p:nvPicPr>
        <p:blipFill>
          <a:blip r:embed="rId5"/>
          <a:stretch/>
        </p:blipFill>
        <p:spPr>
          <a:xfrm>
            <a:off x="1128600" y="3609000"/>
            <a:ext cx="841320" cy="840240"/>
          </a:xfrm>
          <a:prstGeom prst="rect">
            <a:avLst/>
          </a:prstGeom>
          <a:ln>
            <a:noFill/>
          </a:ln>
        </p:spPr>
      </p:pic>
      <p:pic>
        <p:nvPicPr>
          <p:cNvPr id="178" name="Imagem 153"/>
          <p:cNvPicPr/>
          <p:nvPr/>
        </p:nvPicPr>
        <p:blipFill>
          <a:blip r:embed="rId6"/>
          <a:stretch/>
        </p:blipFill>
        <p:spPr>
          <a:xfrm>
            <a:off x="936000" y="2448000"/>
            <a:ext cx="1222560" cy="1150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CustomShape 1"/>
          <p:cNvSpPr/>
          <p:nvPr/>
        </p:nvSpPr>
        <p:spPr>
          <a:xfrm>
            <a:off x="250920" y="361800"/>
            <a:ext cx="5687640" cy="69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pt-BR" sz="4800" b="0" i="1" strike="noStrike" spc="-1">
                <a:solidFill>
                  <a:srgbClr val="000000"/>
                </a:solidFill>
                <a:latin typeface="Arial"/>
                <a:ea typeface="Arial"/>
              </a:rPr>
              <a:t>Alan Santana</a:t>
            </a:r>
            <a:endParaRPr lang="pt-BR" sz="4800" b="0" strike="noStrike" spc="-1">
              <a:latin typeface="Arial"/>
            </a:endParaRPr>
          </a:p>
        </p:txBody>
      </p:sp>
      <p:sp>
        <p:nvSpPr>
          <p:cNvPr id="180" name="CustomShape 2"/>
          <p:cNvSpPr/>
          <p:nvPr/>
        </p:nvSpPr>
        <p:spPr>
          <a:xfrm>
            <a:off x="250920" y="1168920"/>
            <a:ext cx="8640720" cy="340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  <a:ea typeface="Arial"/>
              </a:rPr>
              <a:t>               </a:t>
            </a:r>
            <a:r>
              <a:rPr lang="pt-BR" sz="2200" b="0" u="sng" strike="noStrike" spc="-1">
                <a:solidFill>
                  <a:srgbClr val="0000FF"/>
                </a:solidFill>
                <a:uFillTx/>
                <a:latin typeface="Roboto"/>
                <a:ea typeface="Roboto"/>
              </a:rPr>
              <a:t>www.linkedin.com/in/alansan7ana</a:t>
            </a:r>
            <a:endParaRPr lang="pt-BR" sz="2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3600" b="0" strike="noStrike" spc="-1">
                <a:solidFill>
                  <a:srgbClr val="000000"/>
                </a:solidFill>
                <a:latin typeface="Roboto"/>
                <a:ea typeface="Roboto"/>
              </a:rPr>
              <a:t>             </a:t>
            </a:r>
            <a:r>
              <a:rPr lang="pt-BR" sz="2600" b="0" u="sng" strike="noStrike" spc="-1">
                <a:solidFill>
                  <a:srgbClr val="0000FF"/>
                </a:solidFill>
                <a:uFillTx/>
                <a:latin typeface="Arial"/>
                <a:ea typeface="Arial"/>
              </a:rPr>
              <a:t>https://github.com/AlanSan7ana</a:t>
            </a:r>
            <a:endParaRPr lang="pt-BR" sz="2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3600" b="0" strike="noStrike" spc="-1">
                <a:solidFill>
                  <a:srgbClr val="000000"/>
                </a:solidFill>
                <a:latin typeface="Roboto"/>
                <a:ea typeface="Roboto"/>
              </a:rPr>
              <a:t>            </a:t>
            </a:r>
            <a:r>
              <a:rPr lang="pt-BR" sz="2200" b="0" strike="noStrike" spc="-1">
                <a:solidFill>
                  <a:srgbClr val="000000"/>
                </a:solidFill>
                <a:latin typeface="Roboto"/>
                <a:ea typeface="Roboto"/>
              </a:rPr>
              <a:t> 	@alansan7ana</a:t>
            </a:r>
            <a:endParaRPr lang="pt-BR" sz="2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200" b="0" strike="noStrike" spc="-1">
              <a:latin typeface="Arial"/>
            </a:endParaRPr>
          </a:p>
          <a:p>
            <a:pPr marL="1371600">
              <a:lnSpc>
                <a:spcPct val="100000"/>
              </a:lnSpc>
              <a:spcBef>
                <a:spcPts val="799"/>
              </a:spcBef>
            </a:pPr>
            <a:r>
              <a:rPr lang="pt-BR" sz="4000" b="0" strike="noStrike" spc="-1">
                <a:solidFill>
                  <a:srgbClr val="000000"/>
                </a:solidFill>
                <a:latin typeface="Arial"/>
                <a:ea typeface="Arial"/>
              </a:rPr>
              <a:t>		</a:t>
            </a:r>
            <a:endParaRPr lang="pt-BR" sz="4000" b="0" strike="noStrike" spc="-1">
              <a:latin typeface="Arial"/>
            </a:endParaRPr>
          </a:p>
        </p:txBody>
      </p:sp>
      <p:pic>
        <p:nvPicPr>
          <p:cNvPr id="181" name="Imagem 156"/>
          <p:cNvPicPr/>
          <p:nvPr/>
        </p:nvPicPr>
        <p:blipFill>
          <a:blip r:embed="rId3"/>
          <a:stretch/>
        </p:blipFill>
        <p:spPr>
          <a:xfrm>
            <a:off x="936000" y="2448000"/>
            <a:ext cx="1222560" cy="1150560"/>
          </a:xfrm>
          <a:prstGeom prst="rect">
            <a:avLst/>
          </a:prstGeom>
          <a:ln>
            <a:noFill/>
          </a:ln>
        </p:spPr>
      </p:pic>
      <p:pic>
        <p:nvPicPr>
          <p:cNvPr id="182" name="Imagem 157"/>
          <p:cNvPicPr/>
          <p:nvPr/>
        </p:nvPicPr>
        <p:blipFill>
          <a:blip r:embed="rId4"/>
          <a:stretch/>
        </p:blipFill>
        <p:spPr>
          <a:xfrm>
            <a:off x="1128240" y="1629000"/>
            <a:ext cx="834480" cy="834480"/>
          </a:xfrm>
          <a:prstGeom prst="rect">
            <a:avLst/>
          </a:prstGeom>
          <a:ln>
            <a:noFill/>
          </a:ln>
        </p:spPr>
      </p:pic>
      <p:pic>
        <p:nvPicPr>
          <p:cNvPr id="183" name="Imagem 158"/>
          <p:cNvPicPr/>
          <p:nvPr/>
        </p:nvPicPr>
        <p:blipFill>
          <a:blip r:embed="rId5"/>
          <a:stretch/>
        </p:blipFill>
        <p:spPr>
          <a:xfrm>
            <a:off x="1128240" y="3609000"/>
            <a:ext cx="841320" cy="840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ustomShape 1"/>
          <p:cNvSpPr/>
          <p:nvPr/>
        </p:nvSpPr>
        <p:spPr>
          <a:xfrm>
            <a:off x="178920" y="1168560"/>
            <a:ext cx="8640720" cy="340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1371600">
              <a:lnSpc>
                <a:spcPct val="100000"/>
              </a:lnSpc>
              <a:spcBef>
                <a:spcPts val="799"/>
              </a:spcBef>
            </a:pPr>
            <a:r>
              <a:rPr lang="pt-BR" sz="4800" b="0" strike="noStrike" spc="-1">
                <a:solidFill>
                  <a:srgbClr val="000000"/>
                </a:solidFill>
                <a:latin typeface="Arial"/>
                <a:ea typeface="Arial"/>
              </a:rPr>
              <a:t>  obri</a:t>
            </a:r>
            <a:r>
              <a:rPr lang="pt-BR" sz="5400" b="1" strike="noStrike" spc="-1">
                <a:solidFill>
                  <a:srgbClr val="000000"/>
                </a:solidFill>
                <a:latin typeface="Arial"/>
                <a:ea typeface="Arial"/>
              </a:rPr>
              <a:t>G</a:t>
            </a:r>
            <a:r>
              <a:rPr lang="pt-BR" sz="4800" b="0" strike="noStrike" spc="-1">
                <a:solidFill>
                  <a:srgbClr val="000000"/>
                </a:solidFill>
                <a:latin typeface="Arial"/>
                <a:ea typeface="Arial"/>
              </a:rPr>
              <a:t>ad</a:t>
            </a:r>
            <a:r>
              <a:rPr lang="pt-BR" sz="5400" b="1" strike="noStrike" spc="-1">
                <a:solidFill>
                  <a:srgbClr val="000000"/>
                </a:solidFill>
                <a:latin typeface="Arial"/>
                <a:ea typeface="Arial"/>
              </a:rPr>
              <a:t>O</a:t>
            </a:r>
            <a:r>
              <a:rPr lang="pt-BR" sz="4400" b="0" strike="noStrike" spc="-1">
                <a:solidFill>
                  <a:srgbClr val="000000"/>
                </a:solidFill>
                <a:latin typeface="Arial"/>
                <a:ea typeface="Arial"/>
              </a:rPr>
              <a:t>(a)</a:t>
            </a:r>
            <a:endParaRPr lang="pt-BR" sz="4400" b="0" strike="noStrike" spc="-1">
              <a:latin typeface="Arial"/>
            </a:endParaRPr>
          </a:p>
        </p:txBody>
      </p:sp>
      <p:pic>
        <p:nvPicPr>
          <p:cNvPr id="185" name="Imagem 160"/>
          <p:cNvPicPr/>
          <p:nvPr/>
        </p:nvPicPr>
        <p:blipFill>
          <a:blip r:embed="rId2"/>
          <a:stretch/>
        </p:blipFill>
        <p:spPr>
          <a:xfrm>
            <a:off x="5976000" y="1718640"/>
            <a:ext cx="3094560" cy="3348360"/>
          </a:xfrm>
          <a:prstGeom prst="rect">
            <a:avLst/>
          </a:prstGeom>
          <a:ln>
            <a:noFill/>
          </a:ln>
        </p:spPr>
      </p:pic>
      <p:sp>
        <p:nvSpPr>
          <p:cNvPr id="186" name="CustomShape 2"/>
          <p:cNvSpPr/>
          <p:nvPr/>
        </p:nvSpPr>
        <p:spPr>
          <a:xfrm>
            <a:off x="144000" y="3888000"/>
            <a:ext cx="5876280" cy="94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800" b="0" i="1" strike="noStrike" spc="-1">
                <a:solidFill>
                  <a:srgbClr val="000000"/>
                </a:solidFill>
                <a:latin typeface="Arial"/>
                <a:ea typeface="DejaVu Sans"/>
              </a:rPr>
              <a:t>Fernanda Winter 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800" b="0" i="1" strike="noStrike" spc="-1">
                <a:solidFill>
                  <a:srgbClr val="000000"/>
                </a:solidFill>
                <a:latin typeface="Arial"/>
                <a:ea typeface="DejaVu Sans"/>
              </a:rPr>
              <a:t>Alan Santana</a:t>
            </a: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854</TotalTime>
  <Words>480</Words>
  <Application>Microsoft Office PowerPoint</Application>
  <PresentationFormat>Apresentação na tela (16:9)</PresentationFormat>
  <Paragraphs>143</Paragraphs>
  <Slides>25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25</vt:i4>
      </vt:variant>
    </vt:vector>
  </HeadingPairs>
  <TitlesOfParts>
    <vt:vector size="35" baseType="lpstr">
      <vt:lpstr>Arial</vt:lpstr>
      <vt:lpstr>Calibri</vt:lpstr>
      <vt:lpstr>Monda</vt:lpstr>
      <vt:lpstr>Noto Sans Symbols</vt:lpstr>
      <vt:lpstr>Roboto</vt:lpstr>
      <vt:lpstr>Symbol</vt:lpstr>
      <vt:lpstr>Times New Roman</vt:lpstr>
      <vt:lpstr>Wingdings</vt:lpstr>
      <vt:lpstr>Office Theme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 para iniciantes - Primeiras impressões</dc:title>
  <dc:subject/>
  <dc:creator>Elaine Quintino da Silva</dc:creator>
  <dc:description/>
  <cp:lastModifiedBy>Fernanda Winter</cp:lastModifiedBy>
  <cp:revision>28</cp:revision>
  <dcterms:created xsi:type="dcterms:W3CDTF">2008-09-08T18:46:53Z</dcterms:created>
  <dcterms:modified xsi:type="dcterms:W3CDTF">2019-11-30T19:41:06Z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Apresentação na tela (16:9)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25</vt:i4>
  </property>
</Properties>
</file>